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5" r:id="rId4"/>
    <p:sldMasterId id="2147483672" r:id="rId5"/>
  </p:sldMasterIdLst>
  <p:notesMasterIdLst>
    <p:notesMasterId r:id="rId18"/>
  </p:notesMasterIdLst>
  <p:sldIdLst>
    <p:sldId id="423" r:id="rId6"/>
    <p:sldId id="257" r:id="rId7"/>
    <p:sldId id="425" r:id="rId8"/>
    <p:sldId id="417" r:id="rId9"/>
    <p:sldId id="410" r:id="rId10"/>
    <p:sldId id="426" r:id="rId11"/>
    <p:sldId id="411" r:id="rId12"/>
    <p:sldId id="427" r:id="rId13"/>
    <p:sldId id="412" r:id="rId14"/>
    <p:sldId id="421" r:id="rId15"/>
    <p:sldId id="296" r:id="rId16"/>
    <p:sldId id="429" r:id="rId1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56" userDrawn="1">
          <p15:clr>
            <a:srgbClr val="A4A3A4"/>
          </p15:clr>
        </p15:guide>
        <p15:guide id="2" orient="horz" pos="981" userDrawn="1">
          <p15:clr>
            <a:srgbClr val="A4A3A4"/>
          </p15:clr>
        </p15:guide>
        <p15:guide id="3" pos="7310" userDrawn="1">
          <p15:clr>
            <a:srgbClr val="A4A3A4"/>
          </p15:clr>
        </p15:guide>
        <p15:guide id="4" pos="597" userDrawn="1">
          <p15:clr>
            <a:srgbClr val="A4A3A4"/>
          </p15:clr>
        </p15:guide>
        <p15:guide id="5" orient="horz" pos="3748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383"/>
    <a:srgbClr val="BFBFBF"/>
    <a:srgbClr val="EBEBEB"/>
    <a:srgbClr val="7DBBFC"/>
    <a:srgbClr val="46AA98"/>
    <a:srgbClr val="E36846"/>
    <a:srgbClr val="363194"/>
    <a:srgbClr val="CFE8FF"/>
    <a:srgbClr val="7DBB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324" autoAdjust="0"/>
  </p:normalViewPr>
  <p:slideViewPr>
    <p:cSldViewPr snapToGrid="0">
      <p:cViewPr varScale="1">
        <p:scale>
          <a:sx n="76" d="100"/>
          <a:sy n="76" d="100"/>
        </p:scale>
        <p:origin x="54" y="180"/>
      </p:cViewPr>
      <p:guideLst>
        <p:guide pos="756"/>
        <p:guide orient="horz" pos="981"/>
        <p:guide pos="7310"/>
        <p:guide pos="597"/>
        <p:guide orient="horz" pos="3748"/>
        <p:guide orient="horz" pos="368"/>
        <p:guide orient="horz" pos="3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179956906878828E-2"/>
          <c:y val="4.3572615923009622E-2"/>
          <c:w val="0.88368690703490149"/>
          <c:h val="0.774230536595546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цен производства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Лист1!$A$2:$A$14</c:f>
              <c:strCache>
                <c:ptCount val="13"/>
                <c:pt idx="0">
                  <c:v>Январь 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 </c:v>
                </c:pt>
                <c:pt idx="4">
                  <c:v>Май </c:v>
                </c:pt>
                <c:pt idx="5">
                  <c:v>Июнь </c:v>
                </c:pt>
                <c:pt idx="6">
                  <c:v>Июль </c:v>
                </c:pt>
                <c:pt idx="7">
                  <c:v>Август </c:v>
                </c:pt>
                <c:pt idx="8">
                  <c:v>Сентябрь </c:v>
                </c:pt>
                <c:pt idx="9">
                  <c:v>Октябрь </c:v>
                </c:pt>
                <c:pt idx="10">
                  <c:v>Ноябрь </c:v>
                </c:pt>
                <c:pt idx="11">
                  <c:v>Декабрь </c:v>
                </c:pt>
                <c:pt idx="12">
                  <c:v>Январь 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 formatCode="0.00">
                  <c:v>41625</c:v>
                </c:pt>
                <c:pt idx="1">
                  <c:v>41240</c:v>
                </c:pt>
                <c:pt idx="2">
                  <c:v>44496</c:v>
                </c:pt>
                <c:pt idx="3">
                  <c:v>44047</c:v>
                </c:pt>
                <c:pt idx="4">
                  <c:v>45564</c:v>
                </c:pt>
                <c:pt idx="5">
                  <c:v>50707</c:v>
                </c:pt>
                <c:pt idx="6">
                  <c:v>45173</c:v>
                </c:pt>
                <c:pt idx="7">
                  <c:v>43778</c:v>
                </c:pt>
                <c:pt idx="8">
                  <c:v>45166</c:v>
                </c:pt>
                <c:pt idx="9">
                  <c:v>46909</c:v>
                </c:pt>
                <c:pt idx="10">
                  <c:v>47433</c:v>
                </c:pt>
                <c:pt idx="11">
                  <c:v>64526</c:v>
                </c:pt>
                <c:pt idx="12">
                  <c:v>46804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6C-486A-8833-D24453A4E8C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7380288"/>
        <c:axId val="204174240"/>
      </c:lineChart>
      <c:catAx>
        <c:axId val="20738028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rgbClr val="EBEBEB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9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174240"/>
        <c:crosses val="autoZero"/>
        <c:auto val="1"/>
        <c:lblAlgn val="ctr"/>
        <c:lblOffset val="100"/>
        <c:noMultiLvlLbl val="0"/>
      </c:catAx>
      <c:valAx>
        <c:axId val="204174240"/>
        <c:scaling>
          <c:orientation val="minMax"/>
          <c:max val="65000"/>
          <c:min val="35000"/>
        </c:scaling>
        <c:delete val="0"/>
        <c:axPos val="l"/>
        <c:majorGridlines>
          <c:spPr>
            <a:ln w="6350" cap="flat" cmpd="sng" algn="ctr">
              <a:solidFill>
                <a:srgbClr val="EBEBEB"/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rgbClr val="BFBFB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8383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07380288"/>
        <c:crosses val="autoZero"/>
        <c:crossBetween val="between"/>
        <c:majorUnit val="2000"/>
        <c:minorUnit val="1000"/>
      </c:valAx>
      <c:spPr>
        <a:noFill/>
        <a:ln w="3175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69152186778916"/>
          <c:y val="1.2205563034138441E-2"/>
          <c:w val="0.44026972580493906"/>
          <c:h val="0.983965824517279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F2-419B-AA2B-1D5FAE130CC4}"/>
              </c:ext>
            </c:extLst>
          </c:dPt>
          <c:dPt>
            <c:idx val="1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8F2-419B-AA2B-1D5FAE130CC4}"/>
              </c:ext>
            </c:extLst>
          </c:dPt>
          <c:dPt>
            <c:idx val="2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8F2-419B-AA2B-1D5FAE130CC4}"/>
              </c:ext>
            </c:extLst>
          </c:dPt>
          <c:dPt>
            <c:idx val="3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8F2-419B-AA2B-1D5FAE130CC4}"/>
              </c:ext>
            </c:extLst>
          </c:dPt>
          <c:dPt>
            <c:idx val="4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8F2-419B-AA2B-1D5FAE130CC4}"/>
              </c:ext>
            </c:extLst>
          </c:dPt>
          <c:dPt>
            <c:idx val="5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8F2-419B-AA2B-1D5FAE130CC4}"/>
              </c:ext>
            </c:extLst>
          </c:dPt>
          <c:dPt>
            <c:idx val="6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8F2-419B-AA2B-1D5FAE130CC4}"/>
              </c:ext>
            </c:extLst>
          </c:dPt>
          <c:dPt>
            <c:idx val="7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8F2-419B-AA2B-1D5FAE130C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46AA9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46AA9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46AA9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46AA9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E368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E368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E368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E368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Симферополь</c:v>
                </c:pt>
                <c:pt idx="1">
                  <c:v>Ялта </c:v>
                </c:pt>
                <c:pt idx="2">
                  <c:v>Керчь</c:v>
                </c:pt>
                <c:pt idx="3">
                  <c:v>Евпатория</c:v>
                </c:pt>
                <c:pt idx="4">
                  <c:v>Раздольненский</c:v>
                </c:pt>
                <c:pt idx="5">
                  <c:v>Первомайский </c:v>
                </c:pt>
                <c:pt idx="6">
                  <c:v>Советский </c:v>
                </c:pt>
                <c:pt idx="7">
                  <c:v>Красноперекопский 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116835</c:v>
                </c:pt>
                <c:pt idx="1">
                  <c:v>29583</c:v>
                </c:pt>
                <c:pt idx="2">
                  <c:v>22429</c:v>
                </c:pt>
                <c:pt idx="3">
                  <c:v>18761</c:v>
                </c:pt>
                <c:pt idx="4">
                  <c:v>3058</c:v>
                </c:pt>
                <c:pt idx="5">
                  <c:v>2717</c:v>
                </c:pt>
                <c:pt idx="6">
                  <c:v>2641</c:v>
                </c:pt>
                <c:pt idx="7">
                  <c:v>1433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F2-419B-AA2B-1D5FAE130C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648200"/>
        <c:axId val="303648592"/>
      </c:barChart>
      <c:catAx>
        <c:axId val="303648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900" b="0" i="0" u="none" strike="noStrike" kern="1200" cap="none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648592"/>
        <c:crosses val="autoZero"/>
        <c:auto val="1"/>
        <c:lblAlgn val="ctr"/>
        <c:lblOffset val="100"/>
        <c:noMultiLvlLbl val="0"/>
      </c:catAx>
      <c:valAx>
        <c:axId val="303648592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303648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781880993822283E-2"/>
          <c:y val="0"/>
          <c:w val="1"/>
          <c:h val="0.968218705150166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7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Pt>
            <c:idx val="18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6.613800357875653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E36846"/>
                        </a:solidFill>
                      </a:rPr>
                      <a:t>-9 916 </a:t>
                    </a:r>
                    <a:endParaRPr lang="en-US" dirty="0">
                      <a:solidFill>
                        <a:srgbClr val="E36846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9643032872467763E-17"/>
                  <c:y val="-1.0265969292295568E-16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>
                        <a:solidFill>
                          <a:srgbClr val="46AA9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5D3493D9-65EF-45BA-B171-52B77112E296}" type="VALUE">
                      <a:rPr lang="en-US" sz="1200">
                        <a:solidFill>
                          <a:srgbClr val="46AA98"/>
                        </a:solidFill>
                      </a:rPr>
                      <a:pPr>
                        <a:defRPr sz="1200" b="1">
                          <a:solidFill>
                            <a:srgbClr val="46AA9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>
                        <a:solidFill>
                          <a:srgbClr val="46AA9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B42D4AEB-BF4C-483D-B477-81E719342A5B}" type="VALUE">
                      <a:rPr lang="en-US" sz="1200" baseline="0">
                        <a:solidFill>
                          <a:srgbClr val="46AA98"/>
                        </a:solidFill>
                      </a:rPr>
                      <a:pPr>
                        <a:defRPr sz="1200" b="1">
                          <a:solidFill>
                            <a:srgbClr val="46AA9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1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46AA9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46AA9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46AA9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46AA9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>
                        <a:solidFill>
                          <a:srgbClr val="46AA9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dirty="0" smtClean="0">
                        <a:solidFill>
                          <a:srgbClr val="46AA98"/>
                        </a:solidFill>
                      </a:rPr>
                      <a:t>13 366</a:t>
                    </a:r>
                    <a:endParaRPr lang="en-US" sz="1200" dirty="0">
                      <a:solidFill>
                        <a:srgbClr val="46AA98"/>
                      </a:solidFill>
                    </a:endParaRPr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46AA9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solidFill>
                        <a:srgbClr val="46AA9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2.5231829358801326E-3"/>
                  <c:y val="3.6561701793864873E-3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1">
                        <a:solidFill>
                          <a:srgbClr val="46AA9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aseline="0" dirty="0" smtClean="0">
                        <a:solidFill>
                          <a:srgbClr val="46AA98"/>
                        </a:solidFill>
                      </a:rPr>
                      <a:t>44 384</a:t>
                    </a:r>
                    <a:endParaRPr lang="en-US" sz="1200" dirty="0" smtClean="0">
                      <a:solidFill>
                        <a:srgbClr val="46AA98"/>
                      </a:solidFill>
                    </a:endParaRPr>
                  </a:p>
                  <a:p>
                    <a:pPr algn="l">
                      <a:defRPr sz="1200" b="1">
                        <a:solidFill>
                          <a:srgbClr val="46AA9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endParaRPr lang="en-US" sz="1200" dirty="0">
                      <a:solidFill>
                        <a:srgbClr val="46AA98"/>
                      </a:solidFill>
                    </a:endParaRPr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53473264732373"/>
                      <c:h val="4.9126698141420677E-2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E3684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Лист1!$A$2:$A$20</c:f>
              <c:numCache>
                <c:formatCode>General</c:formatCode>
                <c:ptCount val="19"/>
              </c:numCache>
            </c:numRef>
          </c:cat>
          <c:val>
            <c:numRef>
              <c:f>Лист1!$B$2:$B$20</c:f>
              <c:numCache>
                <c:formatCode>#,##0</c:formatCode>
                <c:ptCount val="19"/>
                <c:pt idx="0">
                  <c:v>-13380.600000000006</c:v>
                </c:pt>
                <c:pt idx="1">
                  <c:v>-12229.200000000004</c:v>
                </c:pt>
                <c:pt idx="2">
                  <c:v>-11092.100000000006</c:v>
                </c:pt>
                <c:pt idx="3">
                  <c:v>-9915.9000000000015</c:v>
                </c:pt>
                <c:pt idx="4">
                  <c:v>-8897.4000000000015</c:v>
                </c:pt>
                <c:pt idx="5">
                  <c:v>-8826.3000000000029</c:v>
                </c:pt>
                <c:pt idx="6">
                  <c:v>-8278.4000000000015</c:v>
                </c:pt>
                <c:pt idx="7">
                  <c:v>-6090.5</c:v>
                </c:pt>
                <c:pt idx="8">
                  <c:v>-3813.6000000000058</c:v>
                </c:pt>
                <c:pt idx="9">
                  <c:v>875.5</c:v>
                </c:pt>
                <c:pt idx="10">
                  <c:v>3940.7999999999956</c:v>
                </c:pt>
                <c:pt idx="11">
                  <c:v>5323.5</c:v>
                </c:pt>
                <c:pt idx="12">
                  <c:v>5659.7999999999956</c:v>
                </c:pt>
                <c:pt idx="13">
                  <c:v>10083.799999999996</c:v>
                </c:pt>
                <c:pt idx="14">
                  <c:v>12576.199999999997</c:v>
                </c:pt>
                <c:pt idx="15">
                  <c:v>13366.399999999994</c:v>
                </c:pt>
                <c:pt idx="16">
                  <c:v>14322.899999999994</c:v>
                </c:pt>
                <c:pt idx="17">
                  <c:v>16038.699999999997</c:v>
                </c:pt>
                <c:pt idx="18">
                  <c:v>44384.3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63807680"/>
        <c:axId val="207621112"/>
      </c:barChart>
      <c:catAx>
        <c:axId val="638076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BFBFBF"/>
            </a:solidFill>
          </a:ln>
        </c:spPr>
        <c:crossAx val="207621112"/>
        <c:crosses val="autoZero"/>
        <c:auto val="1"/>
        <c:lblAlgn val="ctr"/>
        <c:lblOffset val="100"/>
        <c:noMultiLvlLbl val="0"/>
      </c:catAx>
      <c:valAx>
        <c:axId val="207621112"/>
        <c:scaling>
          <c:orientation val="minMax"/>
          <c:max val="60000"/>
          <c:min val="-70000"/>
        </c:scaling>
        <c:delete val="1"/>
        <c:axPos val="b"/>
        <c:numFmt formatCode="#,##0" sourceLinked="1"/>
        <c:majorTickMark val="out"/>
        <c:minorTickMark val="none"/>
        <c:tickLblPos val="nextTo"/>
        <c:crossAx val="63807680"/>
        <c:crosses val="autoZero"/>
        <c:crossBetween val="between"/>
        <c:majorUnit val="5000"/>
        <c:minorUnit val="50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ln w="12700"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54889974196262E-2"/>
          <c:y val="5.0887763122111199E-2"/>
          <c:w val="0.95532675504169573"/>
          <c:h val="0.7715228151758881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Темп номинальной заработной платы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76.7</c:v>
                </c:pt>
                <c:pt idx="1">
                  <c:v>97.9</c:v>
                </c:pt>
                <c:pt idx="2">
                  <c:v>107.7</c:v>
                </c:pt>
                <c:pt idx="3">
                  <c:v>99</c:v>
                </c:pt>
                <c:pt idx="4">
                  <c:v>102.8</c:v>
                </c:pt>
                <c:pt idx="5">
                  <c:v>111.3</c:v>
                </c:pt>
                <c:pt idx="6">
                  <c:v>88.7</c:v>
                </c:pt>
                <c:pt idx="7">
                  <c:v>97</c:v>
                </c:pt>
                <c:pt idx="8">
                  <c:v>103.3</c:v>
                </c:pt>
                <c:pt idx="9">
                  <c:v>102.9</c:v>
                </c:pt>
                <c:pt idx="10">
                  <c:v>101.1</c:v>
                </c:pt>
                <c:pt idx="11">
                  <c:v>136.1</c:v>
                </c:pt>
                <c:pt idx="12">
                  <c:v>72.5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C6-4BA0-A2BD-A681D5927EF5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Темп реальной заработной платы</c:v>
                </c:pt>
              </c:strCache>
            </c:strRef>
          </c:tx>
          <c:spPr>
            <a:solidFill>
              <a:schemeClr val="accent5"/>
            </a:solidFill>
            <a:ln w="38100">
              <a:noFill/>
            </a:ln>
          </c:spPr>
          <c:invertIfNegative val="0"/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76.2</c:v>
                </c:pt>
                <c:pt idx="1">
                  <c:v>97.3</c:v>
                </c:pt>
                <c:pt idx="2">
                  <c:v>107.6</c:v>
                </c:pt>
                <c:pt idx="3">
                  <c:v>98.2</c:v>
                </c:pt>
                <c:pt idx="4">
                  <c:v>101.8</c:v>
                </c:pt>
                <c:pt idx="5">
                  <c:v>111</c:v>
                </c:pt>
                <c:pt idx="6">
                  <c:v>88.1</c:v>
                </c:pt>
                <c:pt idx="7">
                  <c:v>96.4</c:v>
                </c:pt>
                <c:pt idx="8">
                  <c:v>102</c:v>
                </c:pt>
                <c:pt idx="9">
                  <c:v>102.8</c:v>
                </c:pt>
                <c:pt idx="10">
                  <c:v>100.3</c:v>
                </c:pt>
                <c:pt idx="11">
                  <c:v>135.5</c:v>
                </c:pt>
                <c:pt idx="12">
                  <c:v>72.099999999999994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3C6-4BA0-A2BD-A681D592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207623072"/>
        <c:axId val="207623464"/>
      </c:barChart>
      <c:lineChart>
        <c:grouping val="standard"/>
        <c:varyColors val="0"/>
        <c:ser>
          <c:idx val="3"/>
          <c:order val="2"/>
          <c:tx>
            <c:strRef>
              <c:f>Лист1!$D$1</c:f>
              <c:strCache>
                <c:ptCount val="1"/>
                <c:pt idx="0">
                  <c:v>Индекс потребительских цен
</c:v>
                </c:pt>
              </c:strCache>
            </c:strRef>
          </c:tx>
          <c:spPr>
            <a:ln w="28575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100.6</c:v>
                </c:pt>
                <c:pt idx="1">
                  <c:v>100.6</c:v>
                </c:pt>
                <c:pt idx="2">
                  <c:v>100.1</c:v>
                </c:pt>
                <c:pt idx="3">
                  <c:v>100.8</c:v>
                </c:pt>
                <c:pt idx="4">
                  <c:v>101</c:v>
                </c:pt>
                <c:pt idx="5">
                  <c:v>100.2</c:v>
                </c:pt>
                <c:pt idx="6">
                  <c:v>100.6</c:v>
                </c:pt>
                <c:pt idx="7" formatCode="0.0">
                  <c:v>100.7</c:v>
                </c:pt>
                <c:pt idx="8" formatCode="0.0">
                  <c:v>101.3</c:v>
                </c:pt>
                <c:pt idx="9" formatCode="0.0">
                  <c:v>100.1</c:v>
                </c:pt>
                <c:pt idx="10" formatCode="0.0">
                  <c:v>100.8</c:v>
                </c:pt>
                <c:pt idx="11" formatCode="0.0">
                  <c:v>100.5</c:v>
                </c:pt>
                <c:pt idx="12">
                  <c:v>100.6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3C6-4BA0-A2BD-A681D592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23072"/>
        <c:axId val="207623464"/>
      </c:lineChart>
      <c:catAx>
        <c:axId val="20762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5400000" vert="horz"/>
          <a:lstStyle/>
          <a:p>
            <a:pPr algn="ctr">
              <a:defRPr sz="900" b="0" spc="-30" baseline="0">
                <a:solidFill>
                  <a:schemeClr val="tx2"/>
                </a:solidFill>
              </a:defRPr>
            </a:pPr>
            <a:endParaRPr lang="ru-RU"/>
          </a:p>
        </c:txPr>
        <c:crossAx val="207623464"/>
        <c:crosses val="autoZero"/>
        <c:auto val="1"/>
        <c:lblAlgn val="ctr"/>
        <c:lblOffset val="100"/>
        <c:noMultiLvlLbl val="0"/>
      </c:catAx>
      <c:valAx>
        <c:axId val="207623464"/>
        <c:scaling>
          <c:orientation val="minMax"/>
          <c:max val="140"/>
          <c:min val="70"/>
        </c:scaling>
        <c:delete val="0"/>
        <c:axPos val="l"/>
        <c:majorGridlines>
          <c:spPr>
            <a:ln w="6350">
              <a:solidFill>
                <a:srgbClr val="EBEBEB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12700">
            <a:solidFill>
              <a:srgbClr val="BFBFBF"/>
            </a:solidFill>
          </a:ln>
        </c:spPr>
        <c:txPr>
          <a:bodyPr/>
          <a:lstStyle/>
          <a:p>
            <a:pPr>
              <a:defRPr sz="900">
                <a:solidFill>
                  <a:srgbClr val="838383"/>
                </a:solidFill>
              </a:defRPr>
            </a:pPr>
            <a:endParaRPr lang="ru-RU"/>
          </a:p>
        </c:txPr>
        <c:crossAx val="207623072"/>
        <c:crosses val="autoZero"/>
        <c:crossBetween val="between"/>
        <c:majorUnit val="10"/>
      </c:valAx>
      <c:spPr>
        <a:noFill/>
        <a:ln w="127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54889974196262E-2"/>
          <c:y val="5.0887763122111199E-2"/>
          <c:w val="0.95532675504169573"/>
          <c:h val="0.7715228151758881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Темп номинальной заработной платы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112.7</c:v>
                </c:pt>
                <c:pt idx="1">
                  <c:v>116.1</c:v>
                </c:pt>
                <c:pt idx="2">
                  <c:v>113.8</c:v>
                </c:pt>
                <c:pt idx="3">
                  <c:v>110.6</c:v>
                </c:pt>
                <c:pt idx="4">
                  <c:v>112.4</c:v>
                </c:pt>
                <c:pt idx="5">
                  <c:v>111.3</c:v>
                </c:pt>
                <c:pt idx="6">
                  <c:v>111.5</c:v>
                </c:pt>
                <c:pt idx="7">
                  <c:v>110.6</c:v>
                </c:pt>
                <c:pt idx="8">
                  <c:v>108.5</c:v>
                </c:pt>
                <c:pt idx="9">
                  <c:v>111.8</c:v>
                </c:pt>
                <c:pt idx="10">
                  <c:v>113.5</c:v>
                </c:pt>
                <c:pt idx="11">
                  <c:v>119</c:v>
                </c:pt>
                <c:pt idx="12" formatCode="0.0">
                  <c:v>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C6-4BA0-A2BD-A681D5927EF5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Темп реальной заработной платы</c:v>
                </c:pt>
              </c:strCache>
            </c:strRef>
          </c:tx>
          <c:spPr>
            <a:solidFill>
              <a:schemeClr val="accent5"/>
            </a:solidFill>
            <a:ln w="38100">
              <a:noFill/>
            </a:ln>
          </c:spPr>
          <c:invertIfNegative val="0"/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100</c:v>
                </c:pt>
                <c:pt idx="1">
                  <c:v>103.5</c:v>
                </c:pt>
                <c:pt idx="2">
                  <c:v>108.9</c:v>
                </c:pt>
                <c:pt idx="3">
                  <c:v>107.1</c:v>
                </c:pt>
                <c:pt idx="4">
                  <c:v>108.3</c:v>
                </c:pt>
                <c:pt idx="5">
                  <c:v>106.6</c:v>
                </c:pt>
                <c:pt idx="6">
                  <c:v>106.1</c:v>
                </c:pt>
                <c:pt idx="7">
                  <c:v>104</c:v>
                </c:pt>
                <c:pt idx="8">
                  <c:v>100.6</c:v>
                </c:pt>
                <c:pt idx="9">
                  <c:v>104</c:v>
                </c:pt>
                <c:pt idx="10">
                  <c:v>105.2</c:v>
                </c:pt>
                <c:pt idx="11">
                  <c:v>110.6</c:v>
                </c:pt>
                <c:pt idx="12">
                  <c:v>103.3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3C6-4BA0-A2BD-A681D592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209070312"/>
        <c:axId val="209070704"/>
      </c:barChart>
      <c:lineChart>
        <c:grouping val="standard"/>
        <c:varyColors val="0"/>
        <c:ser>
          <c:idx val="3"/>
          <c:order val="2"/>
          <c:tx>
            <c:strRef>
              <c:f>Лист1!$D$1</c:f>
              <c:strCache>
                <c:ptCount val="1"/>
                <c:pt idx="0">
                  <c:v>Индекс потребительских цен
</c:v>
                </c:pt>
              </c:strCache>
            </c:strRef>
          </c:tx>
          <c:spPr>
            <a:ln w="28575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112.7</c:v>
                </c:pt>
                <c:pt idx="1">
                  <c:v>112.2</c:v>
                </c:pt>
                <c:pt idx="2">
                  <c:v>104.5</c:v>
                </c:pt>
                <c:pt idx="3">
                  <c:v>103.2</c:v>
                </c:pt>
                <c:pt idx="4">
                  <c:v>103.8</c:v>
                </c:pt>
                <c:pt idx="5">
                  <c:v>104.4</c:v>
                </c:pt>
                <c:pt idx="6">
                  <c:v>105.1</c:v>
                </c:pt>
                <c:pt idx="7">
                  <c:v>106.4</c:v>
                </c:pt>
                <c:pt idx="8">
                  <c:v>107.9</c:v>
                </c:pt>
                <c:pt idx="9">
                  <c:v>107.5</c:v>
                </c:pt>
                <c:pt idx="10">
                  <c:v>107.9</c:v>
                </c:pt>
                <c:pt idx="11">
                  <c:v>107.6</c:v>
                </c:pt>
                <c:pt idx="12">
                  <c:v>107.5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3C6-4BA0-A2BD-A681D592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070312"/>
        <c:axId val="209070704"/>
      </c:lineChart>
      <c:catAx>
        <c:axId val="20907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5400000" vert="horz"/>
          <a:lstStyle/>
          <a:p>
            <a:pPr algn="ctr">
              <a:defRPr sz="900" b="0" spc="-30" baseline="0">
                <a:solidFill>
                  <a:schemeClr val="tx2"/>
                </a:solidFill>
              </a:defRPr>
            </a:pPr>
            <a:endParaRPr lang="ru-RU"/>
          </a:p>
        </c:txPr>
        <c:crossAx val="209070704"/>
        <c:crosses val="autoZero"/>
        <c:auto val="1"/>
        <c:lblAlgn val="ctr"/>
        <c:lblOffset val="100"/>
        <c:noMultiLvlLbl val="0"/>
      </c:catAx>
      <c:valAx>
        <c:axId val="209070704"/>
        <c:scaling>
          <c:orientation val="minMax"/>
          <c:max val="140"/>
          <c:min val="70"/>
        </c:scaling>
        <c:delete val="0"/>
        <c:axPos val="l"/>
        <c:majorGridlines>
          <c:spPr>
            <a:ln w="6350">
              <a:solidFill>
                <a:srgbClr val="EBEBEB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12700">
            <a:solidFill>
              <a:srgbClr val="BFBFBF"/>
            </a:solidFill>
          </a:ln>
        </c:spPr>
        <c:txPr>
          <a:bodyPr/>
          <a:lstStyle/>
          <a:p>
            <a:pPr>
              <a:defRPr sz="900">
                <a:solidFill>
                  <a:srgbClr val="838383"/>
                </a:solidFill>
              </a:defRPr>
            </a:pPr>
            <a:endParaRPr lang="ru-RU"/>
          </a:p>
        </c:txPr>
        <c:crossAx val="209070312"/>
        <c:crosses val="autoZero"/>
        <c:crossBetween val="between"/>
        <c:majorUnit val="10"/>
      </c:valAx>
      <c:spPr>
        <a:noFill/>
        <a:ln w="127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69152186778916"/>
          <c:y val="3.5051773501812683E-2"/>
          <c:w val="0.52813457983388856"/>
          <c:h val="0.929896452996374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F2-419B-AA2B-1D5FAE130CC4}"/>
              </c:ext>
            </c:extLst>
          </c:dPt>
          <c:dPt>
            <c:idx val="1"/>
            <c:invertIfNegative val="0"/>
            <c:bubble3D val="0"/>
            <c:spPr>
              <a:solidFill>
                <a:srgbClr val="46AA98"/>
              </a:solidFill>
              <a:ln>
                <a:solidFill>
                  <a:srgbClr val="46AA98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8F2-419B-AA2B-1D5FAE130CC4}"/>
              </c:ext>
            </c:extLst>
          </c:dPt>
          <c:dPt>
            <c:idx val="2"/>
            <c:invertIfNegative val="0"/>
            <c:bubble3D val="0"/>
            <c:spPr>
              <a:solidFill>
                <a:srgbClr val="46AA9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8F2-419B-AA2B-1D5FAE130CC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8F2-419B-AA2B-1D5FAE130CC4}"/>
              </c:ext>
            </c:extLst>
          </c:dPt>
          <c:dPt>
            <c:idx val="4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8F2-419B-AA2B-1D5FAE130CC4}"/>
              </c:ext>
            </c:extLst>
          </c:dPt>
          <c:dPt>
            <c:idx val="5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8F2-419B-AA2B-1D5FAE130CC4}"/>
              </c:ext>
            </c:extLst>
          </c:dPt>
          <c:dPt>
            <c:idx val="6"/>
            <c:invertIfNegative val="0"/>
            <c:bubble3D val="0"/>
            <c:spPr>
              <a:solidFill>
                <a:srgbClr val="E3684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8F2-419B-AA2B-1D5FAE130C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46AA9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46AA9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46AA9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49 817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8F2-419B-AA2B-1D5FAE130CC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E368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E368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E368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#,##0</c:formatCode>
                <c:ptCount val="7"/>
                <c:pt idx="0">
                  <c:v>58090.5</c:v>
                </c:pt>
                <c:pt idx="1">
                  <c:v>54433.5</c:v>
                </c:pt>
                <c:pt idx="2">
                  <c:v>50908.1</c:v>
                </c:pt>
                <c:pt idx="3">
                  <c:v>49817</c:v>
                </c:pt>
                <c:pt idx="4">
                  <c:v>36663.4</c:v>
                </c:pt>
                <c:pt idx="5">
                  <c:v>33888</c:v>
                </c:pt>
                <c:pt idx="6">
                  <c:v>32075.8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F2-419B-AA2B-1D5FAE130C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9071488"/>
        <c:axId val="209071880"/>
      </c:barChart>
      <c:catAx>
        <c:axId val="209071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071880"/>
        <c:crosses val="autoZero"/>
        <c:auto val="1"/>
        <c:lblAlgn val="ctr"/>
        <c:lblOffset val="95"/>
        <c:noMultiLvlLbl val="0"/>
      </c:catAx>
      <c:valAx>
        <c:axId val="209071880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20907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AC-4574-8F8D-6815D08E22BA}"/>
              </c:ext>
            </c:extLst>
          </c:dPt>
          <c:dPt>
            <c:idx val="1"/>
            <c:bubble3D val="0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DAC-4574-8F8D-6815D08E22BA}"/>
              </c:ext>
            </c:extLst>
          </c:dPt>
          <c:dPt>
            <c:idx val="2"/>
            <c:bubble3D val="0"/>
            <c:spPr>
              <a:solidFill>
                <a:srgbClr val="7DBBF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AC-4574-8F8D-6815D08E22BA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DAC-4574-8F8D-6815D08E22BA}"/>
              </c:ext>
            </c:extLst>
          </c:dPt>
          <c:dLbls>
            <c:dLbl>
              <c:idx val="0"/>
              <c:layout>
                <c:manualLayout>
                  <c:x val="0.12949106976542388"/>
                  <c:y val="5.5401776216344983E-2"/>
                </c:manualLayout>
              </c:layout>
              <c:tx>
                <c:rich>
                  <a:bodyPr/>
                  <a:lstStyle/>
                  <a:p>
                    <a:fld id="{2FE11C7A-9A41-48FE-9964-DDBFEBAFB73E}" type="VALUE">
                      <a:rPr lang="en-US">
                        <a:solidFill>
                          <a:schemeClr val="accent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AC-4574-8F8D-6815D08E22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1429803748200092"/>
                  <c:y val="-3.1857620239809585E-2"/>
                </c:manualLayout>
              </c:layout>
              <c:tx>
                <c:rich>
                  <a:bodyPr/>
                  <a:lstStyle/>
                  <a:p>
                    <a:fld id="{9B7F398E-F565-4D2A-AE0A-47D82A714FE6}" type="VALUE">
                      <a:rPr lang="en-US" baseline="0">
                        <a:solidFill>
                          <a:srgbClr val="346FC2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DAC-4574-8F8D-6815D08E22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3264299918715057E-3"/>
                  <c:y val="-9.075899049586787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7DBBF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AC2006-4B66-4B32-8613-D7D97C740F6C}" type="VALUE">
                      <a:rPr lang="en-US">
                        <a:solidFill>
                          <a:srgbClr val="7DBBFC"/>
                        </a:solidFill>
                      </a:rPr>
                      <a:pPr>
                        <a:defRPr sz="1400" b="1">
                          <a:solidFill>
                            <a:srgbClr val="7DBBFC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7DBBF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DAC-4574-8F8D-6815D08E22B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6.5921154517443611E-2"/>
                  <c:y val="-8.8287244147737531E-2"/>
                </c:manualLayout>
              </c:layout>
              <c:tx>
                <c:rich>
                  <a:bodyPr/>
                  <a:lstStyle/>
                  <a:p>
                    <a:fld id="{0C0346E4-950A-4D71-A90E-518D315223A2}" type="VALUE">
                      <a:rPr lang="en-US">
                        <a:solidFill>
                          <a:srgbClr val="346FC2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DAC-4574-8F8D-6815D08E22B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46FC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3"/>
                <c:pt idx="0">
                  <c:v>Промышленность</c:v>
                </c:pt>
                <c:pt idx="1">
                  <c:v>Строительство</c:v>
                </c:pt>
                <c:pt idx="2">
                  <c:v>Образования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84</c:v>
                </c:pt>
                <c:pt idx="1">
                  <c:v>14.5</c:v>
                </c:pt>
                <c:pt idx="2" formatCode="General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AC-4574-8F8D-6815D08E2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67600551841239E-2"/>
          <c:y val="0.20580260661552421"/>
          <c:w val="0.97167049192761112"/>
          <c:h val="0.57370447391014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0">
                <a:spAutoFit/>
              </a:bodyPr>
              <a:lstStyle/>
              <a:p>
                <a:pPr algn="r">
                  <a:defRPr sz="1200" b="1" i="0" u="none" strike="noStrike" kern="1200" baseline="0">
                    <a:solidFill>
                      <a:srgbClr val="BFBFB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36514</c:v>
                </c:pt>
                <c:pt idx="1">
                  <c:v>42996</c:v>
                </c:pt>
                <c:pt idx="2">
                  <c:v>44583</c:v>
                </c:pt>
                <c:pt idx="3">
                  <c:v>36978</c:v>
                </c:pt>
                <c:pt idx="4">
                  <c:v>36927</c:v>
                </c:pt>
                <c:pt idx="5">
                  <c:v>23539</c:v>
                </c:pt>
                <c:pt idx="6">
                  <c:v>13688</c:v>
                </c:pt>
                <c:pt idx="7">
                  <c:v>5532</c:v>
                </c:pt>
                <c:pt idx="8">
                  <c:v>5532</c:v>
                </c:pt>
                <c:pt idx="9">
                  <c:v>11089</c:v>
                </c:pt>
                <c:pt idx="10">
                  <c:v>8613</c:v>
                </c:pt>
                <c:pt idx="11">
                  <c:v>8985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88-634A-B417-975F03D062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год2</c:v>
                </c:pt>
              </c:strCache>
            </c:strRef>
          </c:tx>
          <c:spPr>
            <a:solidFill>
              <a:srgbClr val="7DBBF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DBBFC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7DBBFC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7DBBFC"/>
              </a:solidFill>
              <a:ln>
                <a:noFill/>
              </a:ln>
              <a:effectLst/>
            </c:spPr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21 756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7DBBFC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#,##0</c:formatCode>
                <c:ptCount val="12"/>
                <c:pt idx="0">
                  <c:v>4336</c:v>
                </c:pt>
                <c:pt idx="1">
                  <c:v>21966</c:v>
                </c:pt>
                <c:pt idx="2">
                  <c:v>22666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688-634A-B417-975F03D062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09073056"/>
        <c:axId val="20907344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Лист1!$A$2:$A$13</c15:sqref>
                        </c15:formulaRef>
                      </c:ext>
                    </c:extLst>
                    <c:strCache>
                      <c:ptCount val="12"/>
                      <c:pt idx="0">
                        <c:v>Январь</c:v>
                      </c:pt>
                      <c:pt idx="1">
                        <c:v>Февраль</c:v>
                      </c:pt>
                      <c:pt idx="2">
                        <c:v>Март</c:v>
                      </c:pt>
                      <c:pt idx="3">
                        <c:v>Апрель</c:v>
                      </c:pt>
                      <c:pt idx="4">
                        <c:v>Май</c:v>
                      </c:pt>
                      <c:pt idx="5">
                        <c:v>Июнь</c:v>
                      </c:pt>
                      <c:pt idx="6">
                        <c:v>Июль</c:v>
                      </c:pt>
                      <c:pt idx="7">
                        <c:v>Август</c:v>
                      </c:pt>
                      <c:pt idx="8">
                        <c:v>Сентябрь</c:v>
                      </c:pt>
                      <c:pt idx="9">
                        <c:v>Октябрь</c:v>
                      </c:pt>
                      <c:pt idx="10">
                        <c:v>Ноябрь</c:v>
                      </c:pt>
                      <c:pt idx="11">
                        <c:v>Декабрь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5-4688-634A-B417-975F03D0628B}"/>
                  </c:ext>
                </c:extLst>
              </c15:ser>
            </c15:filteredBarSeries>
          </c:ext>
        </c:extLst>
      </c:barChart>
      <c:catAx>
        <c:axId val="20907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rgbClr val="8383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09073448"/>
        <c:crosses val="autoZero"/>
        <c:auto val="1"/>
        <c:lblAlgn val="ctr"/>
        <c:lblOffset val="100"/>
        <c:noMultiLvlLbl val="0"/>
      </c:catAx>
      <c:valAx>
        <c:axId val="209073448"/>
        <c:scaling>
          <c:orientation val="minMax"/>
          <c:max val="45000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209073056"/>
        <c:crosses val="autoZero"/>
        <c:crossBetween val="between"/>
        <c:min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03742986008375E-2"/>
          <c:y val="2.1786351239787411E-2"/>
          <c:w val="0.91939689310585559"/>
          <c:h val="0.7715228151758881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Лист1!$B$1</c:f>
              <c:strCache>
                <c:ptCount val="1"/>
                <c:pt idx="0">
                  <c:v>       Численность работников, тыс. человек</c:v>
                </c:pt>
              </c:strCache>
            </c:strRef>
          </c:tx>
          <c:spPr>
            <a:solidFill>
              <a:schemeClr val="accent5"/>
            </a:solidFill>
            <a:ln w="38100">
              <a:noFill/>
            </a:ln>
          </c:spPr>
          <c:invertIfNegative val="0"/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Январь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403.7</c:v>
                </c:pt>
                <c:pt idx="1">
                  <c:v>405.3</c:v>
                </c:pt>
                <c:pt idx="2">
                  <c:v>405.5</c:v>
                </c:pt>
                <c:pt idx="3">
                  <c:v>405.1</c:v>
                </c:pt>
                <c:pt idx="4">
                  <c:v>403.5</c:v>
                </c:pt>
                <c:pt idx="5">
                  <c:v>404.7</c:v>
                </c:pt>
                <c:pt idx="6">
                  <c:v>405.3</c:v>
                </c:pt>
                <c:pt idx="7">
                  <c:v>402.3</c:v>
                </c:pt>
                <c:pt idx="8">
                  <c:v>403.1</c:v>
                </c:pt>
                <c:pt idx="9">
                  <c:v>401.3</c:v>
                </c:pt>
                <c:pt idx="10">
                  <c:v>401.3</c:v>
                </c:pt>
                <c:pt idx="11">
                  <c:v>401.1</c:v>
                </c:pt>
                <c:pt idx="12">
                  <c:v>403.1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3C6-4BA0-A2BD-A681D592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209977568"/>
        <c:axId val="209977960"/>
      </c:barChart>
      <c:catAx>
        <c:axId val="20997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5400000" vert="horz"/>
          <a:lstStyle/>
          <a:p>
            <a:pPr algn="ctr">
              <a:defRPr sz="900" b="0" spc="-30" baseline="0">
                <a:solidFill>
                  <a:schemeClr val="tx2"/>
                </a:solidFill>
              </a:defRPr>
            </a:pPr>
            <a:endParaRPr lang="ru-RU"/>
          </a:p>
        </c:txPr>
        <c:crossAx val="209977960"/>
        <c:crosses val="autoZero"/>
        <c:auto val="1"/>
        <c:lblAlgn val="ctr"/>
        <c:lblOffset val="100"/>
        <c:noMultiLvlLbl val="0"/>
      </c:catAx>
      <c:valAx>
        <c:axId val="209977960"/>
        <c:scaling>
          <c:orientation val="minMax"/>
          <c:max val="406"/>
          <c:min val="400"/>
        </c:scaling>
        <c:delete val="0"/>
        <c:axPos val="l"/>
        <c:majorGridlines>
          <c:spPr>
            <a:ln>
              <a:solidFill>
                <a:srgbClr val="EBEBEB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12700">
            <a:solidFill>
              <a:srgbClr val="BFBFBF"/>
            </a:solidFill>
          </a:ln>
        </c:spPr>
        <c:txPr>
          <a:bodyPr/>
          <a:lstStyle/>
          <a:p>
            <a:pPr>
              <a:defRPr sz="900" baseline="0">
                <a:solidFill>
                  <a:srgbClr val="838383"/>
                </a:solidFill>
              </a:defRPr>
            </a:pPr>
            <a:endParaRPr lang="ru-RU"/>
          </a:p>
        </c:txPr>
        <c:crossAx val="209977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bg1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471429509715004E-3"/>
          <c:y val="0"/>
          <c:w val="0.99197067421119944"/>
          <c:h val="0.96541881485502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363194"/>
            </a:solidFill>
            <a:ln>
              <a:solidFill>
                <a:srgbClr val="283583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363194"/>
              </a:solidFill>
              <a:ln w="9525">
                <a:solidFill>
                  <a:srgbClr val="283583"/>
                </a:solidFill>
              </a:ln>
            </c:spPr>
          </c:dPt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-5400000" vert="horz"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Образование</c:v>
                </c:pt>
                <c:pt idx="1">
                  <c:v>Деятельность в области здравоохранения 
и социальных услуг</c:v>
                </c:pt>
                <c:pt idx="2">
                  <c:v>Государственное управление и обеспечение  военной безопасности; социальное обеспечение</c:v>
                </c:pt>
                <c:pt idx="3">
                  <c:v>Торговля оптовая и розничная; ремонт автотранспортных средств и мотоциклов</c:v>
                </c:pt>
                <c:pt idx="4">
                  <c:v>Обрабатывающие производства</c:v>
                </c:pt>
                <c:pt idx="5">
                  <c:v>Транспортировка и хранение</c:v>
                </c:pt>
                <c:pt idx="6">
                  <c:v>Обеспечение электрической энергией, газом 
и паром; кондиционирование воздуха</c:v>
                </c:pt>
                <c:pt idx="7">
                  <c:v>Деятельность административная 
и сопутствующие дополнительные услуги</c:v>
                </c:pt>
                <c:pt idx="8">
                  <c:v>Сельское, лесное хозяйство, охота, рыболовство и рыбоводство</c:v>
                </c:pt>
                <c:pt idx="9">
                  <c:v>Строительство</c:v>
                </c:pt>
                <c:pt idx="10">
                  <c:v>Водоснабжение; водоотведение, 
организация  сбора и утилизации отходов, 
деятельность по ликвидации загрязнений</c:v>
                </c:pt>
                <c:pt idx="11">
                  <c:v>Деятельность в области культуры, спорта, организации досуга и развлечений</c:v>
                </c:pt>
                <c:pt idx="12">
                  <c:v>Деятельность профессиональная, научная 
и техническая</c:v>
                </c:pt>
                <c:pt idx="13">
                  <c:v>Деятельность финансовая и страховая</c:v>
                </c:pt>
                <c:pt idx="14">
                  <c:v>Деятельность гостиниц
и предприятий общественного питания</c:v>
                </c:pt>
                <c:pt idx="15">
                  <c:v>Деятельность по операциям с недвижимым имуществом</c:v>
                </c:pt>
                <c:pt idx="16">
                  <c:v>Деятельность в области информации и связи</c:v>
                </c:pt>
                <c:pt idx="17">
                  <c:v>Добыча полезных ископаемых</c:v>
                </c:pt>
                <c:pt idx="18">
                  <c:v>Предоставление прочих видов услуг</c:v>
                </c:pt>
              </c:strCache>
            </c:strRef>
          </c:cat>
          <c:val>
            <c:numRef>
              <c:f>Лист1!$B$2:$B$20</c:f>
              <c:numCache>
                <c:formatCode>#,##0</c:formatCode>
                <c:ptCount val="19"/>
                <c:pt idx="0">
                  <c:v>64567</c:v>
                </c:pt>
                <c:pt idx="1">
                  <c:v>55629</c:v>
                </c:pt>
                <c:pt idx="2">
                  <c:v>35596</c:v>
                </c:pt>
                <c:pt idx="3">
                  <c:v>28557</c:v>
                </c:pt>
                <c:pt idx="4">
                  <c:v>26495</c:v>
                </c:pt>
                <c:pt idx="5">
                  <c:v>23778</c:v>
                </c:pt>
                <c:pt idx="6">
                  <c:v>15001</c:v>
                </c:pt>
                <c:pt idx="7">
                  <c:v>10991</c:v>
                </c:pt>
                <c:pt idx="8">
                  <c:v>10824</c:v>
                </c:pt>
                <c:pt idx="9">
                  <c:v>9145</c:v>
                </c:pt>
                <c:pt idx="10">
                  <c:v>9067</c:v>
                </c:pt>
                <c:pt idx="11">
                  <c:v>7646</c:v>
                </c:pt>
                <c:pt idx="12">
                  <c:v>6457</c:v>
                </c:pt>
                <c:pt idx="13">
                  <c:v>5530</c:v>
                </c:pt>
                <c:pt idx="14">
                  <c:v>4774</c:v>
                </c:pt>
                <c:pt idx="15">
                  <c:v>4094</c:v>
                </c:pt>
                <c:pt idx="16">
                  <c:v>3779</c:v>
                </c:pt>
                <c:pt idx="17">
                  <c:v>830</c:v>
                </c:pt>
                <c:pt idx="18">
                  <c:v>770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Лист1!$A$2:$A$20</c:f>
              <c:strCache>
                <c:ptCount val="19"/>
                <c:pt idx="0">
                  <c:v>Образование</c:v>
                </c:pt>
                <c:pt idx="1">
                  <c:v>Деятельность в области здравоохранения 
и социальных услуг</c:v>
                </c:pt>
                <c:pt idx="2">
                  <c:v>Государственное управление и обеспечение  военной безопасности; социальное обеспечение</c:v>
                </c:pt>
                <c:pt idx="3">
                  <c:v>Торговля оптовая и розничная; ремонт автотранспортных средств и мотоциклов</c:v>
                </c:pt>
                <c:pt idx="4">
                  <c:v>Обрабатывающие производства</c:v>
                </c:pt>
                <c:pt idx="5">
                  <c:v>Транспортировка и хранение</c:v>
                </c:pt>
                <c:pt idx="6">
                  <c:v>Обеспечение электрической энергией, газом 
и паром; кондиционирование воздуха</c:v>
                </c:pt>
                <c:pt idx="7">
                  <c:v>Деятельность административная 
и сопутствующие дополнительные услуги</c:v>
                </c:pt>
                <c:pt idx="8">
                  <c:v>Сельское, лесное хозяйство, охота, рыболовство и рыбоводство</c:v>
                </c:pt>
                <c:pt idx="9">
                  <c:v>Строительство</c:v>
                </c:pt>
                <c:pt idx="10">
                  <c:v>Водоснабжение; водоотведение, 
организация  сбора и утилизации отходов, 
деятельность по ликвидации загрязнений</c:v>
                </c:pt>
                <c:pt idx="11">
                  <c:v>Деятельность в области культуры, спорта, организации досуга и развлечений</c:v>
                </c:pt>
                <c:pt idx="12">
                  <c:v>Деятельность профессиональная, научная 
и техническая</c:v>
                </c:pt>
                <c:pt idx="13">
                  <c:v>Деятельность финансовая и страховая</c:v>
                </c:pt>
                <c:pt idx="14">
                  <c:v>Деятельность гостиниц
и предприятий общественного питания</c:v>
                </c:pt>
                <c:pt idx="15">
                  <c:v>Деятельность по операциям с недвижимым имуществом</c:v>
                </c:pt>
                <c:pt idx="16">
                  <c:v>Деятельность в области информации и связи</c:v>
                </c:pt>
                <c:pt idx="17">
                  <c:v>Добыча полезных ископаемых</c:v>
                </c:pt>
                <c:pt idx="18">
                  <c:v>Предоставление прочих видов услуг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Лист1!$A$2:$A$20</c:f>
              <c:strCache>
                <c:ptCount val="19"/>
                <c:pt idx="0">
                  <c:v>Образование</c:v>
                </c:pt>
                <c:pt idx="1">
                  <c:v>Деятельность в области здравоохранения 
и социальных услуг</c:v>
                </c:pt>
                <c:pt idx="2">
                  <c:v>Государственное управление и обеспечение  военной безопасности; социальное обеспечение</c:v>
                </c:pt>
                <c:pt idx="3">
                  <c:v>Торговля оптовая и розничная; ремонт автотранспортных средств и мотоциклов</c:v>
                </c:pt>
                <c:pt idx="4">
                  <c:v>Обрабатывающие производства</c:v>
                </c:pt>
                <c:pt idx="5">
                  <c:v>Транспортировка и хранение</c:v>
                </c:pt>
                <c:pt idx="6">
                  <c:v>Обеспечение электрической энергией, газом 
и паром; кондиционирование воздуха</c:v>
                </c:pt>
                <c:pt idx="7">
                  <c:v>Деятельность административная 
и сопутствующие дополнительные услуги</c:v>
                </c:pt>
                <c:pt idx="8">
                  <c:v>Сельское, лесное хозяйство, охота, рыболовство и рыбоводство</c:v>
                </c:pt>
                <c:pt idx="9">
                  <c:v>Строительство</c:v>
                </c:pt>
                <c:pt idx="10">
                  <c:v>Водоснабжение; водоотведение, 
организация  сбора и утилизации отходов, 
деятельность по ликвидации загрязнений</c:v>
                </c:pt>
                <c:pt idx="11">
                  <c:v>Деятельность в области культуры, спорта, организации досуга и развлечений</c:v>
                </c:pt>
                <c:pt idx="12">
                  <c:v>Деятельность профессиональная, научная 
и техническая</c:v>
                </c:pt>
                <c:pt idx="13">
                  <c:v>Деятельность финансовая и страховая</c:v>
                </c:pt>
                <c:pt idx="14">
                  <c:v>Деятельность гостиниц
и предприятий общественного питания</c:v>
                </c:pt>
                <c:pt idx="15">
                  <c:v>Деятельность по операциям с недвижимым имуществом</c:v>
                </c:pt>
                <c:pt idx="16">
                  <c:v>Деятельность в области информации и связи</c:v>
                </c:pt>
                <c:pt idx="17">
                  <c:v>Добыча полезных ископаемых</c:v>
                </c:pt>
                <c:pt idx="18">
                  <c:v>Предоставление прочих видов услуг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94"/>
        <c:axId val="209980312"/>
        <c:axId val="303646632"/>
      </c:barChart>
      <c:catAx>
        <c:axId val="209980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solidFill>
            <a:sysClr val="window" lastClr="FFFFFF"/>
          </a:solidFill>
          <a:ln w="12700">
            <a:solidFill>
              <a:srgbClr val="BFBFBF"/>
            </a:solidFill>
          </a:ln>
        </c:spPr>
        <c:txPr>
          <a:bodyPr rot="-5400000" vert="horz" anchor="t" anchorCtr="0"/>
          <a:lstStyle/>
          <a:p>
            <a:pPr algn="r">
              <a:defRPr sz="900" b="0" baseline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03646632"/>
        <c:crosses val="autoZero"/>
        <c:auto val="1"/>
        <c:lblAlgn val="ctr"/>
        <c:lblOffset val="100"/>
        <c:tickLblSkip val="1"/>
        <c:noMultiLvlLbl val="0"/>
      </c:catAx>
      <c:valAx>
        <c:axId val="303646632"/>
        <c:scaling>
          <c:orientation val="minMax"/>
          <c:max val="90000"/>
          <c:min val="-5000"/>
        </c:scaling>
        <c:delete val="1"/>
        <c:axPos val="l"/>
        <c:numFmt formatCode="#,##0" sourceLinked="1"/>
        <c:majorTickMark val="out"/>
        <c:minorTickMark val="none"/>
        <c:tickLblPos val="nextTo"/>
        <c:crossAx val="209980312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0.14865</cdr:x>
      <cdr:y>0.4349</cdr:y>
    </cdr:from>
    <cdr:to>
      <cdr:x>0.33466</cdr:x>
      <cdr:y>0.64927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0726" y="18550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3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0E1-7962-402B-8488-C2708AAB150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0E1-7962-402B-8488-C2708AAB150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5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7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045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6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4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21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5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>
            <a:extLst>
              <a:ext uri="{FF2B5EF4-FFF2-40B4-BE49-F238E27FC236}">
                <a16:creationId xmlns="" xmlns:a16="http://schemas.microsoft.com/office/drawing/2014/main" id="{A0F82543-C29B-0D5E-DDFB-152EE9B01379}"/>
              </a:ext>
            </a:extLst>
          </p:cNvPr>
          <p:cNvSpPr txBox="1">
            <a:spLocks/>
          </p:cNvSpPr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069DFFB-C6F8-2A44-C30E-91A7BD289F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94E159DB-C40A-1886-8268-3F63F133A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Дата 24">
            <a:extLst>
              <a:ext uri="{FF2B5EF4-FFF2-40B4-BE49-F238E27FC236}">
                <a16:creationId xmlns="" xmlns:a16="http://schemas.microsoft.com/office/drawing/2014/main" id="{83F37492-9A68-EA6B-3787-2DF4EEF4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fld id="{66066E51-5F4A-43E2-A6C2-84789929AB13}" type="datetimeFigureOut">
              <a:rPr lang="ru-RU" smtClean="0"/>
              <a:pPr/>
              <a:t>27.03.2024</a:t>
            </a:fld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F09EB815-7309-2FB6-E4DD-20C2ACDB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73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3" pos="642" userDrawn="1">
          <p15:clr>
            <a:srgbClr val="FBAE40"/>
          </p15:clr>
        </p15:guide>
        <p15:guide id="4" orient="horz" pos="200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CFD94AFF-47FA-B07D-6D6E-1B1434C57B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Текст 7">
            <a:extLst>
              <a:ext uri="{FF2B5EF4-FFF2-40B4-BE49-F238E27FC236}">
                <a16:creationId xmlns="" xmlns:a16="http://schemas.microsoft.com/office/drawing/2014/main" id="{A5609147-C3F3-A48D-6473-3423B8E24B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="" xmlns:a16="http://schemas.microsoft.com/office/drawing/2014/main" id="{C8075BC7-29F4-10A7-6099-6188318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5047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Рисунок 11">
            <a:extLst>
              <a:ext uri="{FF2B5EF4-FFF2-40B4-BE49-F238E27FC236}">
                <a16:creationId xmlns="" xmlns:a16="http://schemas.microsoft.com/office/drawing/2014/main" id="{1B70D70E-2EE6-BF62-5660-FF6CFAD0E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5B3B671A-5AD2-35DA-9E7E-3AE2D16948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50E73817-7DF2-7F29-C8B8-0FFF36405A8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DBBDEB4D-C5A4-7A07-798C-EA53C745A7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245DBB21-2694-9011-C1A0-751E006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556792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Рисунок 11">
            <a:extLst>
              <a:ext uri="{FF2B5EF4-FFF2-40B4-BE49-F238E27FC236}">
                <a16:creationId xmlns="" xmlns:a16="http://schemas.microsoft.com/office/drawing/2014/main" id="{3471242F-CCB7-688C-7FF7-2E77CEAC1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9AC462-0E67-2B17-CA38-A795A2BB5CB7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00D34DBF-06F2-B545-5E93-27DE62CB3C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3F9C5E39-5BEB-8216-F122-FED360A9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476723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F3244840-D46E-7CA6-422B-3AC25F58923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2A59621-BEC3-13D1-CC5C-BC6D3DB146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0DE764F5-DC0D-6C0B-2F61-BFF7DDFFB2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6F3A45D3-8FCD-97D9-5D8A-049C1E22EC6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7CDBC32D-D31A-34F7-1BD5-9DF41ABEC9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5198C4F6-DB3A-5160-A22E-7DBF4D95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512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3D16D53-7852-B8AF-68FA-5E3C80BD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0150B22C-36E5-ACAF-31F7-3EE49D3BB286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Рисунок 16">
            <a:extLst>
              <a:ext uri="{FF2B5EF4-FFF2-40B4-BE49-F238E27FC236}">
                <a16:creationId xmlns="" xmlns:a16="http://schemas.microsoft.com/office/drawing/2014/main" id="{A9B994D8-D0ED-E6D0-8144-FF42E93F4E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C0A6CD29-C0B0-1BF3-E4E7-E12431FF49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4">
            <a:extLst>
              <a:ext uri="{FF2B5EF4-FFF2-40B4-BE49-F238E27FC236}">
                <a16:creationId xmlns="" xmlns:a16="http://schemas.microsoft.com/office/drawing/2014/main" id="{51FA5304-2109-7D22-A5D1-CD631A2137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Текст 7">
            <a:extLst>
              <a:ext uri="{FF2B5EF4-FFF2-40B4-BE49-F238E27FC236}">
                <a16:creationId xmlns="" xmlns:a16="http://schemas.microsoft.com/office/drawing/2014/main" id="{6E7C6201-9E6E-62C6-3141-B7D55752F0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B4CA5D0B-8B52-1107-559A-749E3A7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36140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0B77544B-57D9-E431-D1E6-8256238A8B0B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A4947960-C3AA-CDF1-52E4-A26AA7AD2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Диаграмма 11">
            <a:extLst>
              <a:ext uri="{FF2B5EF4-FFF2-40B4-BE49-F238E27FC236}">
                <a16:creationId xmlns="" xmlns:a16="http://schemas.microsoft.com/office/drawing/2014/main" id="{C55CCD9B-D286-2625-CCCD-E190BE736E02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415DDDC4-24BA-1A90-35C7-DBF0F8076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Номер слайда 4">
            <a:extLst>
              <a:ext uri="{FF2B5EF4-FFF2-40B4-BE49-F238E27FC236}">
                <a16:creationId xmlns="" xmlns:a16="http://schemas.microsoft.com/office/drawing/2014/main" id="{66B31BB7-B03F-E9BD-6391-BD436CF802B4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1FF3B5DC-9655-A127-3D55-8C1FF6893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E873933A-3B4D-6646-56C5-E235FC34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893658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E6E48-539F-6663-3EC2-99A02C6C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412E470-A3E0-AA1D-BD7D-EE0A4A8BC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3636147-C979-6BB0-1430-8A019984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="" xmlns:a16="http://schemas.microsoft.com/office/drawing/2014/main" id="{AD0B6318-4C01-5B81-FFE0-29FA74921D8E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Объект 3">
            <a:extLst>
              <a:ext uri="{FF2B5EF4-FFF2-40B4-BE49-F238E27FC236}">
                <a16:creationId xmlns="" xmlns:a16="http://schemas.microsoft.com/office/drawing/2014/main" id="{CEB75230-A382-1CD5-FD4F-96C0E7AB2D2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F0F3CF26-54CF-0539-2EA1-5A347DCEA2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A87B1AA6-636A-712D-E7E7-19BD221B018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C31A8998-2CD6-C505-2002-D4FAD3D1F2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EB9C93E9-B451-90FC-1FD3-8515D51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2513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EFEB4CB4-0345-6530-4889-A879C49522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AC3773A7-9B04-3EE4-6241-6EFC66E05F5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5A1FE935-99E6-EFD4-6D0F-FBC6027928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3FFE4DE8-568E-3060-9EE8-09722B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426366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EFEB4CB4-0345-6530-4889-A879C49522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3">
            <a:extLst>
              <a:ext uri="{FF2B5EF4-FFF2-40B4-BE49-F238E27FC236}">
                <a16:creationId xmlns="" xmlns:a16="http://schemas.microsoft.com/office/drawing/2014/main" id="{04330EFB-CBC7-CD9D-FF5F-A635746942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="" xmlns:a16="http://schemas.microsoft.com/office/drawing/2014/main" id="{56067903-C0E3-AE2B-A079-16BDAED641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13">
            <a:extLst>
              <a:ext uri="{FF2B5EF4-FFF2-40B4-BE49-F238E27FC236}">
                <a16:creationId xmlns="" xmlns:a16="http://schemas.microsoft.com/office/drawing/2014/main" id="{4670D368-EE86-FD2B-A287-B8169A2DF1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B2053094-509F-09A3-FC67-7802C71B4C16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0E1EC83A-85D2-8910-BC95-F276B2FC27B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7A854170-0557-2FB2-1028-6A819A3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756297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3">
            <a:extLst>
              <a:ext uri="{FF2B5EF4-FFF2-40B4-BE49-F238E27FC236}">
                <a16:creationId xmlns="" xmlns:a16="http://schemas.microsoft.com/office/drawing/2014/main" id="{092B14AC-EA25-24B0-80B9-B68B01017FF9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338A1C92-CDB6-5AA4-49A7-56EDA5866E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861D2919-2696-6DC4-367C-04B82F96B909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672F65F2-DCB8-8793-D53B-29FDFA374E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4638B12C-3F1E-D4F3-EA42-7B55EE34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0914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D7A2D3-D6E5-C73A-7DBE-5EE64342D78B}"/>
              </a:ext>
            </a:extLst>
          </p:cNvPr>
          <p:cNvSpPr txBox="1">
            <a:spLocks/>
          </p:cNvSpPr>
          <p:nvPr userDrawn="1"/>
        </p:nvSpPr>
        <p:spPr>
          <a:xfrm>
            <a:off x="2890077" y="705115"/>
            <a:ext cx="3205923" cy="59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DD14833C-E99F-871B-FE32-BDFF130C184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2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D3409CF-BB0C-E756-DC29-B113AEAB8277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E5C9A6C4-81F8-744C-0326-E51AC4E9C47D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9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1BBBFCC8-FA3E-584C-D68D-4B3C3092DBD9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CC890D42-0994-2C55-C003-1115272C893B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="" xmlns:a16="http://schemas.microsoft.com/office/drawing/2014/main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C9EA2E0C-DBBA-B384-9FFB-38013890919D}"/>
              </a:ext>
            </a:extLst>
          </p:cNvPr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C2CEB80-1939-9913-B80E-312A85EDD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C16E3-4119-D306-B0DB-20405C30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3A56EE4D-CAE0-F801-A46E-E73A9FF689B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F68A1339-501D-64DA-C8B5-52929CFF6A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Номер слайда 4">
            <a:extLst>
              <a:ext uri="{FF2B5EF4-FFF2-40B4-BE49-F238E27FC236}">
                <a16:creationId xmlns="" xmlns:a16="http://schemas.microsoft.com/office/drawing/2014/main" id="{BC31200F-A18F-EFBD-01D2-D05D06212DC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6C2E8AF7-382D-88BB-23C5-07A71763FE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F14F051A-8698-953F-5B03-5020E318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7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="" xmlns:a16="http://schemas.microsoft.com/office/drawing/2014/main" id="{07EB8C42-1916-8071-ED45-F0E2C9EDBF2D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BE661CAF-7768-9AC2-F538-B5F8ECA17596}"/>
              </a:ext>
            </a:extLst>
          </p:cNvPr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FDB0C7F-D8DF-B62D-675F-2953D8E4F5A3}"/>
              </a:ext>
            </a:extLst>
          </p:cNvPr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8">
            <a:extLst>
              <a:ext uri="{FF2B5EF4-FFF2-40B4-BE49-F238E27FC236}">
                <a16:creationId xmlns="" xmlns:a16="http://schemas.microsoft.com/office/drawing/2014/main" id="{6FB71AF1-07C0-861E-F4DD-68F641E0E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="" xmlns:a16="http://schemas.microsoft.com/office/drawing/2014/main" id="{D17CFC04-E67A-8922-2B8D-E0DB8D8A24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="" xmlns:a16="http://schemas.microsoft.com/office/drawing/2014/main" id="{E94F6ACE-9C78-005A-9335-1EE2316FEB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="" xmlns:a16="http://schemas.microsoft.com/office/drawing/2014/main" id="{A3A4BEF3-6D0B-F439-67E7-1E15BB7A3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="" xmlns:a16="http://schemas.microsoft.com/office/drawing/2014/main" id="{929BD678-58F6-07A5-5B2B-EF3E724A07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9CC2F26-97EB-7B4D-39C7-FEBF2DDC11A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A9190F3-63E6-D6B6-8C3D-8372DF3A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1D5E27BE-7EDA-D15B-3BB9-CFD1B84081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06267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007952F-920A-9A7B-788E-085AA22404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="" xmlns:a16="http://schemas.microsoft.com/office/drawing/2014/main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FDCC2FFF-F02D-4AC5-36F9-AB78A83E9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9E18D00-E6F5-C63D-F8DF-4CED2CF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82645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007952F-920A-9A7B-788E-085AA22404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4F1A9882-4C2B-E626-5001-E66315689940}"/>
              </a:ext>
            </a:extLst>
          </p:cNvPr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28">
            <a:extLst>
              <a:ext uri="{FF2B5EF4-FFF2-40B4-BE49-F238E27FC236}">
                <a16:creationId xmlns="" xmlns:a16="http://schemas.microsoft.com/office/drawing/2014/main" id="{040A5FB0-55B9-3D90-49B1-E18432C4DC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28">
            <a:extLst>
              <a:ext uri="{FF2B5EF4-FFF2-40B4-BE49-F238E27FC236}">
                <a16:creationId xmlns="" xmlns:a16="http://schemas.microsoft.com/office/drawing/2014/main" id="{F6E431BB-9FC0-ACC5-D858-C1ABAC9698E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681E0E83-7715-1B26-C0EF-86D4C9801A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7940E9A4-BEC6-6B6F-E45E-4CD0FD9879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="" xmlns:a16="http://schemas.microsoft.com/office/drawing/2014/main" id="{F98F4CB7-BFDE-D189-FF5A-FE233D9D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9650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F90414E1-F7F8-26E8-647F-D6D5B0A46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79C98158-9B5D-14BD-1E46-4774CFAF8C8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25EC69B5-8145-63DB-7E02-3E7C098796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2A5C06CF-0267-9F95-9C86-7619DF63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01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4CE3E9B1-F3D4-3556-20BA-A1E713C78F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0" name="Дата 89">
            <a:extLst>
              <a:ext uri="{FF2B5EF4-FFF2-40B4-BE49-F238E27FC236}">
                <a16:creationId xmlns="" xmlns:a16="http://schemas.microsoft.com/office/drawing/2014/main" id="{052562C5-A706-F70C-AB3D-B9985196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66066E51-5F4A-43E2-A6C2-84789929AB13}" type="datetimeFigureOut">
              <a:rPr lang="ru-RU" smtClean="0"/>
              <a:pPr/>
              <a:t>27.03.2024</a:t>
            </a:fld>
            <a:endParaRPr lang="ru-RU" dirty="0"/>
          </a:p>
        </p:txBody>
      </p:sp>
      <p:sp>
        <p:nvSpPr>
          <p:cNvPr id="91" name="Нижний колонтитул 90">
            <a:extLst>
              <a:ext uri="{FF2B5EF4-FFF2-40B4-BE49-F238E27FC236}">
                <a16:creationId xmlns="" xmlns:a16="http://schemas.microsoft.com/office/drawing/2014/main" id="{E2006461-0671-009B-EFEF-0588B3C2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85" name="Рисунок 84">
            <a:extLst>
              <a:ext uri="{FF2B5EF4-FFF2-40B4-BE49-F238E27FC236}">
                <a16:creationId xmlns="" xmlns:a16="http://schemas.microsoft.com/office/drawing/2014/main" id="{DC46C149-77BC-2A0B-8B71-22A1FFAEAD4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5419" y="560286"/>
            <a:ext cx="2760137" cy="11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01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500" userDrawn="1">
          <p15:clr>
            <a:srgbClr val="F26B43"/>
          </p15:clr>
        </p15:guide>
        <p15:guide id="4" orient="horz" pos="150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327104B-FDB0-368B-0A09-AC9F1EB9B36F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9576002-5F45-6912-5036-044802AF9D9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4F096151-A82C-C182-8EB0-48AD13D7FA11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885297E5-06D0-52A9-20BB-E9C3DE1B42BC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8E912021-9639-976E-5A68-78AECD0276A1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E5437E60-FA06-1B4F-ECF2-4AEA55DBC66B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AC3158B2-2FBE-A56E-7C44-1422225F459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34274DE5-2419-B0AB-73E1-A88CED3906FD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12551590-8912-D7AC-3BFC-FAD7ED06A033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18E25E9A-171C-31D0-3AB4-97B2510ADF7A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970074E-61DB-DF7D-5820-53E71AC761E1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D42148C-8284-8906-6B00-7C5008781B32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4C3B38D8-8ACC-8F11-83FD-3C6F64D2A745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4616B386-FD68-8E86-FA20-89F52B97C3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C87F44DF-E948-B8C4-5F2C-3E9D0DBEE29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D06A6127-D836-D472-EE8F-4EF939540A25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C2B8461B-F039-5EF7-A341-9CB869B621B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E0FFC4F0-FE32-65B3-2A65-BAD0DEC831ED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CF5FA737-A34F-4641-4F80-CBADEDB1260B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BA64D12B-8F5C-DD21-408F-79EB9937BBAD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6F615AE-CDF6-4243-BB13-760BA8E29B04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F0B10044-4E17-767E-8467-C8701EF88D1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AFD09D3E-1A15-27E0-3A7D-6B127560EBB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BF1E2922-AB6D-38BD-CD9E-7D1CB1CCFF6B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C25F18A-1CA0-CF5B-8F40-774F6070A2D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4A408F28-1289-94D7-9B13-995FA556FA7A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F65DEBDE-70E8-17AA-476A-8DD117CE0A25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1D62FAE6-6D0C-8B69-1A78-DF57687EDEC8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85570D73-B813-38BF-4CDF-13997DF491E2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34F93159-46C3-CB59-E76A-ECBD7C58FF1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C102936E-6601-9368-B2D9-498524CE359D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246C7A3-417F-7274-82D6-3188EC99BA23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0BC9DC81-5E6A-BA21-9170-1CC77AA6F14C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6CE7FE1A-0602-77B9-DEF6-27981041EB1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ECE3699B-182B-DF18-728E-B5313654EBB3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D955588B-52FE-1F06-58DF-7A9B1D03E60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B684A64-C79B-82F9-6847-81532D25DC23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4C53F6D8-8F66-A109-EBBA-9DC4DC5C5050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395FF9C1-CF97-52A8-B191-9C3352B513E8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C4D6B1EE-24DB-B767-8562-D4AB5FCD47A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A6694F3-39BC-B151-54D2-98340697E17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5DA68969-59EA-E62C-011F-2ADA481155F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5A32FA40-37E0-CA58-BB79-99252694ABF4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1DB07C3-1A36-0DA9-EA47-FA55025BF0F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AE1E4C94-6AD0-E5DB-9E16-90C83B5BE07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D4BFA602-D1E8-1C66-18D4-A2221E96FFD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D01B27-2BC0-2106-99C7-61A9F396E139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B4ACCEFC-CA12-46EF-E88F-B9DD57B7B04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A515EDAC-2972-173B-355C-2BA9D0713D44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D6343A83-EFB2-3FFC-3498-D8EAC086005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766F4C46-2759-1254-1602-1EF020C29A9B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1B37D39D-F386-5E38-F9B8-E89989FBA1F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034F04A-3AA1-9DD8-4EA6-8099F7EFD74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0050FF0D-26A3-E060-3E49-275BBEC98F5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1510A7DE-0A18-8813-5CC8-1F5B31883BD1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C13191AE-FF0D-0F5F-8E75-9ECA6F1ED0D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D11C6001-B60E-FF19-F61B-545F8DBE269F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7B62614-498F-E07C-CB6D-0DBEF44E15A1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FD744016-6012-2369-3CC8-89E90927084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1C35A1C5-4160-4763-A191-3D31434EDDE2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4978C3CC-09AC-26D4-0CFA-73C505B362D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90E555F9-77B8-E927-0DEC-EC4B07AFD2EF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CCF3EE42-6C7E-D651-7F55-2E962509186F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F82B83F4-2A51-7160-2B4A-848DEFAFE3B8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B8E404E1-ED65-A67E-7BCE-55CEB1322A16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104970A1-211D-0074-1F19-11CA6C1230B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40143C6-2BA9-FE7E-C7F3-6FF08BD6D1FF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7D4E663-6358-C4A2-B117-4684E7747A9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357C739F-B5F6-6345-1934-2157BB4D9AF7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B2B0A2D-7B64-1809-B474-C0A95368A343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F5698C8D-7ABF-7501-4D33-B55F48A9D141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C20574-A69B-9037-DD0C-9C83CBE7557A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83FFDFAC-23C7-7010-DDAF-2B45CCF582CE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55A130F6-E209-C31D-019F-071A15E0C4F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74C35DB6-E4B4-231F-ED5B-BA65072C6F28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9D9E9D17-FC2C-C794-ED02-153D7BC6B184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5E9B8C22-9EFD-8A59-8418-1630F4958E5A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41C1A3F9-8449-ADBC-F281-07CC42F14623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B51EC78A-3F61-9C0C-CDBE-1503EB1B8F4F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9E4EBDF-1D45-10D7-E80A-8B434FC4858F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DC0E7060-7DCB-239F-A871-28535B50AA83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1E209568-B69F-5A4B-543D-C0E5D731D5D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FEA7ECE-9A9A-9D4D-2FD2-DF1226FB04F1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3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09C1B71-52AF-5215-095D-204F3CC538D4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4E7B363-16FA-8729-4FF9-760486DF88E1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F2119FFA-A59F-0F5C-CB4B-03364CB48D93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906361F0-6CA1-2F38-AD91-BE7189F24E81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B60AC9FD-ABDF-354A-A2F9-924975EB6677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="" xmlns:a16="http://schemas.microsoft.com/office/drawing/2014/main" id="{6F2EF9C7-0712-91F4-8F53-37949A09196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B88953C-74B8-F4CF-3A5D-951775231D5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BCB78E80-935B-A76D-503C-FAE2A214B520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B2F7F18-F595-5A7F-F286-0341D9BD48B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043345A9-402B-F36B-C123-A0F62C428A46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CC0FC46-EFE1-00EA-8517-2FA5880B79C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B859DA3-B309-2068-AD4E-1E110A529D1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ED7E70D1-DB34-ECFF-85CB-FD696B0D371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E8DBB127-DB80-BD33-E231-3A9C4C2D2260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C5DE9F3-D9EE-ACC5-3C58-9DE4ADA02506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8A0472B2-D599-7158-A409-E7352998F11C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86CDF7A9-4F72-4BFA-2E2C-B50B0F9F3BD9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6E55736-8082-6DE3-8FAD-79F7E3B87AB8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E6B4DD8B-9385-210D-4957-E7F12769B195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02B62D64-4E24-9361-DE1D-BC1D1675DB4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B34E8A5-E1F2-6855-D3D0-FED622C8F89A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4747B9AA-17E9-ABA4-5B6B-E6C0DE929A71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1DB7FB7D-D1F8-47F1-BFD8-2387995E5889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6727A489-2BF7-9A91-2CFB-22E25CCD861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42A176BC-B2B2-ECCD-1C1B-C351AA3FA2AA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3" name="Овал 32">
              <a:extLst>
                <a:ext uri="{FF2B5EF4-FFF2-40B4-BE49-F238E27FC236}">
                  <a16:creationId xmlns="" xmlns:a16="http://schemas.microsoft.com/office/drawing/2014/main" id="{DCF5E066-DA03-FE86-E500-1ED2454CF840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B3F0565A-1DF2-0D2F-468C-AD42E68D81D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BE443C97-3342-EF08-D843-B462AEC63F03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0D8E856F-930B-30D6-7B7C-DB8E5FD8EF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FDD8C505-80AE-3111-10F2-D3FD53287D5E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216F93E-1B79-7C29-2B78-9390B8807B42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0F29041-F3A2-3389-4698-95FDD9307CEF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="" xmlns:a16="http://schemas.microsoft.com/office/drawing/2014/main" id="{9296C1E1-F519-5859-9921-7D6E9D1278C5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39AD2F90-1F56-ADF8-A06E-C40C840F10C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8F677AEB-D55A-0DB7-72EE-7354AF60105F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E96FE878-834E-6264-D6C0-94B8CBA2D3ED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6761CD99-C42D-7DFC-E054-373F5F17AB4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944C1535-BC71-87BB-BE3F-389D89C1B1AD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7474998F-42B2-7657-2830-144E82420866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AD44CFCF-049A-3224-E62A-B613CA23EE8A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2ED1C75-002B-00BA-9D6F-2F495797394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56789622-5094-7ED2-A550-296C4286963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FF26EFD3-D208-A21C-80C2-B01DEBD02F5A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B2C018E5-2454-FCB7-252C-F748065CCED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F2463711-AD89-89B2-98D2-01DBD5C75BC0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7014843E-D1E0-3CB4-19A3-4271E956D34E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FF7F2BC2-E137-79A8-BDD1-385C397E58B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BBA137D-46B3-C2B2-3471-1BBC4762C1D5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AFBFD1C1-E7F8-0E53-A86E-76D59DF608F9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2EBC0F4E-F50A-7BCD-7E85-57A644300288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CB56F0AF-8545-354D-8B8B-67F2F75896A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9" name="Овал 58">
              <a:extLst>
                <a:ext uri="{FF2B5EF4-FFF2-40B4-BE49-F238E27FC236}">
                  <a16:creationId xmlns="" xmlns:a16="http://schemas.microsoft.com/office/drawing/2014/main" id="{8DD5ED39-5799-4D22-E0C5-5432FC2F4176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7A6D441F-6C1D-9023-A16F-31E94BE0362B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C9DFFD3D-CB91-CCC7-4A46-C3163D7BAA8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B38A01E-8012-705F-3B3B-AE1D071025B7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38972478-6A14-1C63-E719-49A0FFA2232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F6E6262-0B57-6CCB-1501-49D178DDFEC3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D4BE906B-00AA-4E0C-C8B5-1913C58AE460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="" xmlns:a16="http://schemas.microsoft.com/office/drawing/2014/main" id="{BC2DAB9B-FB54-7623-D0A3-6A2B4313436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BB9EBB33-F483-9705-EEED-CCC8557F9D60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C34342E2-9E33-CBEC-4398-15C58F9A6E3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947E2DFE-CDF8-45E0-AF20-31A8CF4D2093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A9C9D777-6721-CBE1-7CC3-EE9B1B76ECB7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1" name="Овал 70">
              <a:extLst>
                <a:ext uri="{FF2B5EF4-FFF2-40B4-BE49-F238E27FC236}">
                  <a16:creationId xmlns="" xmlns:a16="http://schemas.microsoft.com/office/drawing/2014/main" id="{41669393-A10E-6E13-B11D-E3BC6629629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AB3052B3-75E5-AE35-F98B-D3E97436CFAA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736DAF22-6B6B-396B-224C-2B56162DA282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B0BD4CC7-0576-3495-21D6-7A5AD2DF7130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6DD2A2E6-3F13-3BAE-C3C1-06D66AB9DD06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F3BFAFE4-0D27-E4AE-282A-203F041CD84D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422B9D1E-4273-DEA7-E37E-BA8F43E4B64A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1EE9240F-B83F-D1F8-4F16-FAEBB8589B42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2FCB1AFE-6D94-DEEE-EC0D-F926FF522D3E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E25C5890-DAEA-8195-9D15-C3FAD8BBAB48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1A14381-F852-53FE-C5E8-45923E938C33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EF96669F-14E4-CB39-AA50-3C4A140530D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8B0D051C-651A-8750-6AE5-6045684D1C6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3C808F6-20CB-B589-A0AE-4DCC81D40A2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="" xmlns:a16="http://schemas.microsoft.com/office/drawing/2014/main" id="{1E4E4702-2F97-D8B1-24F9-EFA633E408D5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C6C6ECBF-1FCE-1AC7-AE8B-27EC7C8F9608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7" name="Овал 86">
              <a:extLst>
                <a:ext uri="{FF2B5EF4-FFF2-40B4-BE49-F238E27FC236}">
                  <a16:creationId xmlns="" xmlns:a16="http://schemas.microsoft.com/office/drawing/2014/main" id="{5684DAE0-8DD0-A48D-2199-CC465266049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ED3B4F3A-91C1-10F5-9ACA-09FA46B0E08D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="" xmlns:a16="http://schemas.microsoft.com/office/drawing/2014/main" id="{E5E3F020-26A1-0EF2-86AE-4F17E13F8BA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DFE1FCAC-836D-76E1-2DD1-B4647056E4C3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91" name="Рисунок 90">
            <a:extLst>
              <a:ext uri="{FF2B5EF4-FFF2-40B4-BE49-F238E27FC236}">
                <a16:creationId xmlns="" xmlns:a16="http://schemas.microsoft.com/office/drawing/2014/main" id="{0811C08B-F729-F6A8-4622-4C57FBE506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6766" y="347864"/>
            <a:ext cx="1667648" cy="4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FECD6C-44E3-FC65-459F-C341245A0578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FD07E5-9795-A378-B86B-033479D9792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C7DFDF2C-AAB8-6825-E242-589F6313103C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17CC3203-0189-7ED1-C3ED-7D31028CA707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5FE32FA8-EAD3-234D-A113-0F25C2FA8222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20D800E7-B155-159A-F548-D7C83E4E6E9E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56F9185B-A5C5-3D6A-4454-4E97937439B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="" xmlns:a16="http://schemas.microsoft.com/office/drawing/2014/main" id="{A6889D6D-40F5-AC17-F848-21A78ADE5A2C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6DA9C818-AC52-7EB2-7B19-450DA77DA114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="" xmlns:a16="http://schemas.microsoft.com/office/drawing/2014/main" id="{3715F572-20BB-5BD0-0D2D-06CE9A779443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D3AE3980-4DDF-E5B1-52D5-25F5663082CB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F1EF911-EDEB-8320-D4A5-96F861A64BE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B4B1E3F3-9A17-12BF-5073-09D2079E7519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6" name="Овал 15">
              <a:extLst>
                <a:ext uri="{FF2B5EF4-FFF2-40B4-BE49-F238E27FC236}">
                  <a16:creationId xmlns="" xmlns:a16="http://schemas.microsoft.com/office/drawing/2014/main" id="{EAB349F0-F5F7-85BB-F51B-3DEB35112D7E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0C89188E-6661-20CD-2016-A78E4F316B5A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="" xmlns:a16="http://schemas.microsoft.com/office/drawing/2014/main" id="{2567468B-53DF-D4B9-C030-496BD732D474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0A2ABFDD-EAA8-8B57-828A-57994B742642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="" xmlns:a16="http://schemas.microsoft.com/office/drawing/2014/main" id="{65E19001-9A04-2E7F-5607-9CDA81F7F13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D2029E1B-651D-BDC4-37CB-10154A56F4EC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2" name="Овал 21">
              <a:extLst>
                <a:ext uri="{FF2B5EF4-FFF2-40B4-BE49-F238E27FC236}">
                  <a16:creationId xmlns="" xmlns:a16="http://schemas.microsoft.com/office/drawing/2014/main" id="{5B13E6AA-5AE2-FF97-FE85-D774D156EFE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F9B1F2D3-577B-A094-6182-61DE27D4AF1B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050C7B38-311D-6128-51DD-7F536AE920B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22C8BB8-CBF8-3DE8-892D-8A66DF63F66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6" name="Овал 25">
              <a:extLst>
                <a:ext uri="{FF2B5EF4-FFF2-40B4-BE49-F238E27FC236}">
                  <a16:creationId xmlns="" xmlns:a16="http://schemas.microsoft.com/office/drawing/2014/main" id="{E86A5DC8-819D-5751-B42E-51336502266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24C3FAF3-631A-3C67-FB6C-D0A11FE5475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8" name="Овал 27">
              <a:extLst>
                <a:ext uri="{FF2B5EF4-FFF2-40B4-BE49-F238E27FC236}">
                  <a16:creationId xmlns="" xmlns:a16="http://schemas.microsoft.com/office/drawing/2014/main" id="{772F8F28-DE63-00FE-2E03-DC549EEF4A4D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A63EA359-5818-9AD2-3A95-3F3B326A73D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="" xmlns:a16="http://schemas.microsoft.com/office/drawing/2014/main" id="{987E4497-3285-226B-A9CB-095FC71D6EB1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D2A33997-BBC5-B959-C225-55AD9E972A7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2" name="Овал 31">
              <a:extLst>
                <a:ext uri="{FF2B5EF4-FFF2-40B4-BE49-F238E27FC236}">
                  <a16:creationId xmlns="" xmlns:a16="http://schemas.microsoft.com/office/drawing/2014/main" id="{7AA4570F-E461-A646-507B-534F4F40FACD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EFFEF905-4E08-3299-7E3D-D1DC0F4AB30F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CC02871-7CD2-47A2-B947-94D01554BDBE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99230FA9-4A67-A350-603C-B6AD5BF787B0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6" name="Овал 35">
              <a:extLst>
                <a:ext uri="{FF2B5EF4-FFF2-40B4-BE49-F238E27FC236}">
                  <a16:creationId xmlns="" xmlns:a16="http://schemas.microsoft.com/office/drawing/2014/main" id="{788F0FFC-CE35-A75B-981C-E3BDD328178E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E0D4C50E-E2A6-954D-82A6-CF39E7A96C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="" xmlns:a16="http://schemas.microsoft.com/office/drawing/2014/main" id="{A265F6B2-D1FC-78DD-B1E7-0D8F2DE25D9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4022AA87-8D54-7F5C-1A33-5DD61983877C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0" name="Овал 39">
              <a:extLst>
                <a:ext uri="{FF2B5EF4-FFF2-40B4-BE49-F238E27FC236}">
                  <a16:creationId xmlns="" xmlns:a16="http://schemas.microsoft.com/office/drawing/2014/main" id="{DACBA6F4-3887-DA95-AB8A-8BAF910CA86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0282F4A3-19DB-8B0D-E18C-1FD14C98B423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2" name="Овал 41">
              <a:extLst>
                <a:ext uri="{FF2B5EF4-FFF2-40B4-BE49-F238E27FC236}">
                  <a16:creationId xmlns="" xmlns:a16="http://schemas.microsoft.com/office/drawing/2014/main" id="{C237519B-D07C-BC87-972F-1A89955C120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811E9494-A80E-4954-A36D-BDA89B218DB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="" xmlns:a16="http://schemas.microsoft.com/office/drawing/2014/main" id="{944F1FA7-F55F-227C-78D1-9C5C52FEDEC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12EF55B4-2C5E-6C24-782E-2B006424C96E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="" xmlns:a16="http://schemas.microsoft.com/office/drawing/2014/main" id="{06495D6F-5519-CB4B-DAA7-8D8AF233AD0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E651F3BD-04B9-51DD-253C-75CA793616BE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8" name="Овал 47">
              <a:extLst>
                <a:ext uri="{FF2B5EF4-FFF2-40B4-BE49-F238E27FC236}">
                  <a16:creationId xmlns="" xmlns:a16="http://schemas.microsoft.com/office/drawing/2014/main" id="{FAA3288E-53EF-77DE-CE52-35751107D07D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746BD2D-D928-40F3-4222-6C2A7AD7631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="" xmlns:a16="http://schemas.microsoft.com/office/drawing/2014/main" id="{86C93773-B78E-98DB-D896-2F28516BD76B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ABA926DA-0215-245D-07FA-FE7A3BE82D30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2" name="Овал 51">
              <a:extLst>
                <a:ext uri="{FF2B5EF4-FFF2-40B4-BE49-F238E27FC236}">
                  <a16:creationId xmlns="" xmlns:a16="http://schemas.microsoft.com/office/drawing/2014/main" id="{29DE9CA8-76E8-70D6-AA7D-573FB8F95AF3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8BC91A8-6BD6-BE1E-775B-5E63506D3347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="" xmlns:a16="http://schemas.microsoft.com/office/drawing/2014/main" id="{3EAE96AF-866C-46F1-B7EF-30478D6DAA2E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21742CC0-68FE-5D07-4783-08B0550308DF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6" name="Овал 55">
              <a:extLst>
                <a:ext uri="{FF2B5EF4-FFF2-40B4-BE49-F238E27FC236}">
                  <a16:creationId xmlns="" xmlns:a16="http://schemas.microsoft.com/office/drawing/2014/main" id="{78DD1DB4-491D-7502-07B6-C07E51F8F0E0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C1B5483C-91CE-35B9-CE51-67B0F05E0FF8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8" name="Овал 57">
              <a:extLst>
                <a:ext uri="{FF2B5EF4-FFF2-40B4-BE49-F238E27FC236}">
                  <a16:creationId xmlns="" xmlns:a16="http://schemas.microsoft.com/office/drawing/2014/main" id="{E0E05D0B-3E7D-CA49-4262-6B9580E2B65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A29B982F-9927-5A49-FEDA-21D66F474C6B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0D7E1B3-A35C-2C33-23A3-7D90FC47815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1" name="Группа 60">
            <a:extLst>
              <a:ext uri="{FF2B5EF4-FFF2-40B4-BE49-F238E27FC236}">
                <a16:creationId xmlns="" xmlns:a16="http://schemas.microsoft.com/office/drawing/2014/main" id="{FCB03B80-DC1E-C3EE-C2EE-13F6336537A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2" name="Овал 61">
              <a:extLst>
                <a:ext uri="{FF2B5EF4-FFF2-40B4-BE49-F238E27FC236}">
                  <a16:creationId xmlns="" xmlns:a16="http://schemas.microsoft.com/office/drawing/2014/main" id="{8966E6AE-2247-899D-2E9D-F098A812CC04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811EA250-05AC-48AF-AC7B-1F4CF56D6E59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4" name="Овал 63">
              <a:extLst>
                <a:ext uri="{FF2B5EF4-FFF2-40B4-BE49-F238E27FC236}">
                  <a16:creationId xmlns="" xmlns:a16="http://schemas.microsoft.com/office/drawing/2014/main" id="{A30CB4E3-0149-876F-9A4A-D545BF8AE086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56456126-A1CC-4E80-AAC2-DA93ECFF7161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6" name="Овал 65">
              <a:extLst>
                <a:ext uri="{FF2B5EF4-FFF2-40B4-BE49-F238E27FC236}">
                  <a16:creationId xmlns="" xmlns:a16="http://schemas.microsoft.com/office/drawing/2014/main" id="{9FB9E9E3-59D1-FB61-91EB-8FC1936617E5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FA8C71BB-29AA-70DE-0367-A1F11E0153D8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8" name="Овал 67">
              <a:extLst>
                <a:ext uri="{FF2B5EF4-FFF2-40B4-BE49-F238E27FC236}">
                  <a16:creationId xmlns="" xmlns:a16="http://schemas.microsoft.com/office/drawing/2014/main" id="{C7498587-15CE-7D27-2915-3ECCF437687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31755FCD-6A51-CF6B-190E-BF9CFAFE6E1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0" name="Овал 69">
              <a:extLst>
                <a:ext uri="{FF2B5EF4-FFF2-40B4-BE49-F238E27FC236}">
                  <a16:creationId xmlns="" xmlns:a16="http://schemas.microsoft.com/office/drawing/2014/main" id="{BB7032D1-EFCB-0C41-6126-EF5E014FAFBB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64E779D4-4C89-C9F6-1D39-D74D4C1DDD95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809D862-4566-06DC-44D5-CCFFFB32BB1E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="" xmlns:a16="http://schemas.microsoft.com/office/drawing/2014/main" id="{D30CA939-6AE4-F904-D8CD-D44F5FA624FE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4" name="Овал 73">
              <a:extLst>
                <a:ext uri="{FF2B5EF4-FFF2-40B4-BE49-F238E27FC236}">
                  <a16:creationId xmlns="" xmlns:a16="http://schemas.microsoft.com/office/drawing/2014/main" id="{0EEFCF38-75D6-F55D-1F46-4E618A32C81B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270A0A37-BD58-D8A3-5677-902497CD72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6" name="Овал 75">
              <a:extLst>
                <a:ext uri="{FF2B5EF4-FFF2-40B4-BE49-F238E27FC236}">
                  <a16:creationId xmlns="" xmlns:a16="http://schemas.microsoft.com/office/drawing/2014/main" id="{D468A3EF-2A77-2BEB-960A-425754A32E2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3DCBFD44-CD52-9285-D378-E3C4B3BEDAAF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8" name="Овал 77">
              <a:extLst>
                <a:ext uri="{FF2B5EF4-FFF2-40B4-BE49-F238E27FC236}">
                  <a16:creationId xmlns="" xmlns:a16="http://schemas.microsoft.com/office/drawing/2014/main" id="{3A7D6173-4FC3-1649-3606-37CBD69AF65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E592D4B2-43CA-860F-719A-EBCA69AC710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="" xmlns:a16="http://schemas.microsoft.com/office/drawing/2014/main" id="{B84B5470-EA64-F073-28F5-4AFA912E428B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E8213603-2CE9-383E-1FC1-0F57F9A0B385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2" name="Овал 81">
              <a:extLst>
                <a:ext uri="{FF2B5EF4-FFF2-40B4-BE49-F238E27FC236}">
                  <a16:creationId xmlns="" xmlns:a16="http://schemas.microsoft.com/office/drawing/2014/main" id="{1A2717A3-135A-A1F5-14C9-8669E026055B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CA1A25D4-C8E2-5D04-4F6C-4AE6BF7B410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4" name="Овал 83">
              <a:extLst>
                <a:ext uri="{FF2B5EF4-FFF2-40B4-BE49-F238E27FC236}">
                  <a16:creationId xmlns="" xmlns:a16="http://schemas.microsoft.com/office/drawing/2014/main" id="{C55E78DA-E092-A5C0-CA78-CB869ADDA80B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FE026BA0-AB30-6913-FDB4-E8C3A62142C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86" name="Рисунок 85">
            <a:extLst>
              <a:ext uri="{FF2B5EF4-FFF2-40B4-BE49-F238E27FC236}">
                <a16:creationId xmlns="" xmlns:a16="http://schemas.microsoft.com/office/drawing/2014/main" id="{1B2FDF06-D6E1-AE13-361F-EE1149CE4D8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6766" y="347864"/>
            <a:ext cx="1667648" cy="45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38" userDrawn="1">
          <p15:clr>
            <a:srgbClr val="F26B43"/>
          </p15:clr>
        </p15:guide>
        <p15:guide id="4" pos="7401" userDrawn="1">
          <p15:clr>
            <a:srgbClr val="F26B43"/>
          </p15:clr>
        </p15:guide>
        <p15:guide id="5" orient="horz" pos="686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2F45EB1-B3CC-B794-C3CB-331C5116F339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7728D1D-82C6-F3AA-85D1-B58386847B2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73773A4C-EB25-1AEF-A66D-D48D82C0C4E2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536DEFD7-5976-47BA-7A05-52D802C5CA12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A057F186-E57F-AD4D-3964-6BF2F172C883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C9EF1A92-EC3E-3DC2-D709-96F4938C54D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F94CC025-59CD-E237-2FCA-DEE961333D7C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1F769D60-8BE1-90AD-78F9-452D04CAF50A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E3BE261-E486-B29F-BF3B-1F6CEBA1ACD9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6CA876A8-FB94-A570-DF44-AE8D5E0DB975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11EE855-CA64-F8BF-C3C8-C6CCA2C92633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D987779-CB13-017A-2098-B2274DAAF4E0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B1A81D32-9260-D226-A11D-8E56997864C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F3C12604-F07B-D917-8883-433B20C274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7C0673B-6155-958A-E2B5-810B1352A2C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5EFFEA6E-D20F-751C-A2C2-6088390C57C6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B2D57CE7-DEE1-9F9F-5616-AB44A8AA8203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461CE9F3-5809-26DC-C752-04D011AC32A7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9A84866-7D77-4BB3-AFAF-A5060932E578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74DF71B1-183A-1425-FEC7-D01F2EE62F18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C26D260-1C08-B4DD-1C6C-1DB953757A96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20BE496-230D-635F-1060-0A635D98445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26FCCD63-EADF-99D7-6CD9-723473FFEA2D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954235C1-D69D-95E1-159A-8A14932C695F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7ABCE2D-7438-0687-E2F8-C34F468B41DC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E405C2BE-C7E4-6B60-A313-C365E691FFCE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08AF0EEF-2318-CAB4-EE4A-09B34BA6B561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55FEB656-9028-30CC-A180-FFB206C7B89E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DAB30AD-16F8-5800-20D2-E5D00CCC7AF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ABBDB62B-AC1B-7BD2-697C-92279E4D50F6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3DA1542-39E5-F15F-EACA-E248DA4154E4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97FB303-AC88-AC91-AC74-6889DDB815DA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64050EB1-EFDF-DDEA-A885-32B32232004B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1358A0B4-DCAF-C79F-7D47-96628A211C11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ECEA78A-1072-5EF3-E76B-8FE852D93C45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3705E196-48F8-ABF3-2B3E-71B9D74A121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4110624-40C2-54F5-1393-AE7EF88445F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F2490B30-553A-DD70-0F98-7E88B672BC8E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49641278-E4E8-1997-781B-A02EA3B7E329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54B80D6F-8E10-2A48-1C69-B92F3CA26F5E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3C8FF93-EA72-3208-6636-98A454096E38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92FE5B1A-B6FB-38DF-97F1-F284AE4EAA9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F9B0BBF4-D5E2-5261-CCCE-A9C8EBCF54C6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967A3B6-7451-42DA-A6D7-3AD62F882C69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BAA6C975-98F6-51DD-608A-DAF904C439F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290ECCC2-B104-B4C5-64A6-B451C2B2EDF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928AD003-C0B3-671F-098F-0C21EF8FCE36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DB037AF4-A263-43BB-9065-275CE3EA96B8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65E5754E-D72A-3CDF-B416-ACFAC1A6CA65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CAB4EF78-0533-8476-A7C5-0C087EEC2C9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B618C176-867A-09B1-42EF-A0077CC7697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4F9A3F61-817B-2550-6764-20F697E33F9C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A1DC255-8E6C-83CD-BC07-6A677677F557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ACC6FE0-ACC5-9AA7-9E53-08FAA4A0201D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80A121AF-643A-FD89-7D85-0D2D1EBF508B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8719D218-CB25-249A-F27D-E16487B01BF8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F0663A02-175D-7954-BF83-0C9F07AA5992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A1DAEF2-F828-92F9-0A98-8FE2D387635F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2E48B1E9-5A63-2166-77C5-A8B363BF0455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A725F10F-6768-DD93-BCE7-BF144F6584FB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D8B45A2B-8F20-2B44-D332-CD6581DF4FF2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5162192A-A299-5099-4ED4-E2D691D863B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85EE2A29-EE76-015F-FAD6-7099A2F71626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D5EA46C1-4A71-CDFB-42C7-E5C59CCB3E5D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3855C1B-34FD-109A-2BB4-5A453ED03E60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86F25E88-5C16-C19C-CD2A-F83B4099EA75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D189FEB9-3E95-60DF-ED4A-CF0957BBA5B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4194F42-9977-01C3-1B51-42DE44DE128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299BEEA4-6B71-743C-6922-BE1FF93E30F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A333997-8BF6-43AB-AEFC-4F6717673860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B981A98-1A8F-537B-C1CD-B9E798012123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8D4886-9F48-1D99-AB3C-AEF765DBCFCC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E8F3EFB4-8DFD-1748-02F1-58F1C2B7D22B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8B412663-1269-6393-40D0-5E66DD19D354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3111AFE0-56D1-0CF6-67EA-D8412A26054A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51533FCE-1E8B-DC97-0D36-020255937D3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9523F5BD-2750-3C7D-FC41-3ED5FBC657F6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19847533-EA27-04F3-00CB-941445B744DF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FA3AF7B5-5F14-5D17-8D18-C9D085A2D8FD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179D3D52-58CB-9CF4-860C-A6E0A5A738F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2B201638-5F8B-70A9-E548-445C928E4FF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69B6B319-AA1A-7605-1ADC-C2F4B427C226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7AE7B183-676C-3A49-C76B-59B95F0AFF6D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2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="" xmlns:a16="http://schemas.microsoft.com/office/drawing/2014/main" id="{3471FBAD-C496-FF19-C20E-DD282AC75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436" y="3415724"/>
            <a:ext cx="6611568" cy="3651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январь 2024 </a:t>
            </a:r>
            <a:r>
              <a:rPr lang="ru-RU" dirty="0"/>
              <a:t>года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A6E8BF3E-492B-EDC1-33F2-07A2A7A7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48" y="2616668"/>
            <a:ext cx="6611568" cy="748096"/>
          </a:xfrm>
        </p:spPr>
        <p:txBody>
          <a:bodyPr/>
          <a:lstStyle/>
          <a:p>
            <a:r>
              <a:rPr lang="ru-RU" dirty="0" smtClean="0">
                <a:solidFill>
                  <a:srgbClr val="282A2E"/>
                </a:solidFill>
              </a:rPr>
              <a:t>ОПЕРАТИВНЫЕ ПОКАЗАТЕЛИ </a:t>
            </a:r>
            <a:br>
              <a:rPr lang="ru-RU" dirty="0" smtClean="0">
                <a:solidFill>
                  <a:srgbClr val="282A2E"/>
                </a:solidFill>
              </a:rPr>
            </a:br>
            <a:r>
              <a:rPr lang="ru-RU" dirty="0" smtClean="0">
                <a:solidFill>
                  <a:srgbClr val="282A2E"/>
                </a:solidFill>
              </a:rPr>
              <a:t>ПО СТАТИСТИКЕ ТРУДА </a:t>
            </a:r>
            <a:br>
              <a:rPr lang="ru-RU" dirty="0" smtClean="0">
                <a:solidFill>
                  <a:srgbClr val="282A2E"/>
                </a:solidFill>
              </a:rPr>
            </a:br>
            <a:endParaRPr lang="ru-RU" dirty="0">
              <a:solidFill>
                <a:srgbClr val="282A2E"/>
              </a:solidFill>
            </a:endParaRPr>
          </a:p>
        </p:txBody>
      </p:sp>
      <p:sp>
        <p:nvSpPr>
          <p:cNvPr id="6" name="Дата 5">
            <a:extLst>
              <a:ext uri="{FF2B5EF4-FFF2-40B4-BE49-F238E27FC236}">
                <a16:creationId xmlns="" xmlns:a16="http://schemas.microsoft.com/office/drawing/2014/main" id="{9F7CE3F0-1C92-9A85-D9DA-A63A295E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29.03.2024</a:t>
            </a:r>
            <a:endParaRPr lang="ru-RU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="" xmlns:a16="http://schemas.microsoft.com/office/drawing/2014/main" id="{A85440EF-18ED-39D6-3BE0-331ACAA6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Республика Крым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7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141D9880-5DCD-6675-780B-2D18A535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400" kern="700" dirty="0">
                <a:solidFill>
                  <a:srgbClr val="363194"/>
                </a:solidFill>
              </a:rPr>
              <a:t>СРЕДНЕСПИСОЧНАЯ ЧИСЛЕННОСТЬ </a:t>
            </a:r>
            <a:r>
              <a:rPr lang="ru-RU" sz="2400" kern="700" dirty="0" smtClean="0">
                <a:solidFill>
                  <a:srgbClr val="363194"/>
                </a:solidFill>
              </a:rPr>
              <a:t>РАБОТНИКОВ* </a:t>
            </a:r>
            <a:r>
              <a:rPr lang="ru-RU" sz="2400" kern="700" dirty="0" smtClean="0">
                <a:solidFill>
                  <a:srgbClr val="283583"/>
                </a:solidFill>
              </a:rPr>
              <a:t/>
            </a:r>
            <a:br>
              <a:rPr lang="ru-RU" sz="2400" kern="700" dirty="0" smtClean="0">
                <a:solidFill>
                  <a:srgbClr val="283583"/>
                </a:solidFill>
              </a:rPr>
            </a:br>
            <a:endParaRPr lang="ru-RU" sz="2400" kern="700" baseline="30000" dirty="0">
              <a:solidFill>
                <a:srgbClr val="283583"/>
              </a:solidFill>
            </a:endParaRPr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607097" y="6123866"/>
            <a:ext cx="6565634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полному кругу организаций.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19" name="Заголовок 17">
            <a:extLst>
              <a:ext uri="{FF2B5EF4-FFF2-40B4-BE49-F238E27FC236}">
                <a16:creationId xmlns="" xmlns:a16="http://schemas.microsoft.com/office/drawing/2014/main" id="{61B9F290-A317-1BFC-99F5-4704DEB496ED}"/>
              </a:ext>
            </a:extLst>
          </p:cNvPr>
          <p:cNvSpPr txBox="1">
            <a:spLocks/>
          </p:cNvSpPr>
          <p:nvPr/>
        </p:nvSpPr>
        <p:spPr>
          <a:xfrm>
            <a:off x="601200" y="684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/>
                <a:cs typeface="Arial"/>
              </a:rPr>
              <a:t>т</a:t>
            </a:r>
            <a:r>
              <a:rPr lang="ru-RU" sz="1400" dirty="0" smtClean="0">
                <a:solidFill>
                  <a:srgbClr val="282A2E"/>
                </a:solidFill>
                <a:latin typeface="Arial"/>
                <a:cs typeface="Arial"/>
              </a:rPr>
              <a:t>ыс. человек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D1914BD1-FC85-3B91-7390-549326F66F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9680146"/>
              </p:ext>
            </p:extLst>
          </p:nvPr>
        </p:nvGraphicFramePr>
        <p:xfrm>
          <a:off x="3371399" y="1714500"/>
          <a:ext cx="8173403" cy="401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16400" y="2635201"/>
            <a:ext cx="2348386" cy="2246484"/>
          </a:xfrm>
          <a:prstGeom prst="roundRect">
            <a:avLst>
              <a:gd name="adj" fmla="val 4146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279213" y="2462368"/>
            <a:ext cx="4292705" cy="1140276"/>
            <a:chOff x="350931" y="1305391"/>
            <a:chExt cx="4292705" cy="1140276"/>
          </a:xfrm>
        </p:grpSpPr>
        <p:sp>
          <p:nvSpPr>
            <p:cNvPr id="14" name="Текст 3"/>
            <p:cNvSpPr txBox="1">
              <a:spLocks/>
            </p:cNvSpPr>
            <p:nvPr/>
          </p:nvSpPr>
          <p:spPr>
            <a:xfrm>
              <a:off x="893329" y="1977379"/>
              <a:ext cx="3750307" cy="468288"/>
            </a:xfrm>
            <a:prstGeom prst="rect">
              <a:avLst/>
            </a:prstGeom>
          </p:spPr>
          <p:txBody>
            <a:bodyPr anchor="t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rgbClr val="33428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ru-RU" sz="1100" dirty="0">
                  <a:solidFill>
                    <a:schemeClr val="tx1"/>
                  </a:solidFill>
                </a:rPr>
                <a:t>С</a:t>
              </a:r>
              <a:r>
                <a:rPr lang="ru-RU" sz="1100" dirty="0" smtClean="0">
                  <a:solidFill>
                    <a:schemeClr val="tx1"/>
                  </a:solidFill>
                </a:rPr>
                <a:t>реднесписочная численность</a:t>
              </a:r>
            </a:p>
            <a:p>
              <a:pPr>
                <a:spcBef>
                  <a:spcPts val="0"/>
                </a:spcBef>
              </a:pPr>
              <a:r>
                <a:rPr lang="ru-RU" sz="1100" dirty="0" smtClean="0">
                  <a:solidFill>
                    <a:schemeClr val="tx1"/>
                  </a:solidFill>
                </a:rPr>
                <a:t>работников по полному кругу </a:t>
              </a:r>
            </a:p>
            <a:p>
              <a:pPr>
                <a:spcBef>
                  <a:spcPts val="0"/>
                </a:spcBef>
              </a:pPr>
              <a:r>
                <a:rPr lang="ru-RU" sz="1100" dirty="0" smtClean="0">
                  <a:solidFill>
                    <a:schemeClr val="tx1"/>
                  </a:solidFill>
                </a:rPr>
                <a:t>организаций</a:t>
              </a:r>
            </a:p>
          </p:txBody>
        </p:sp>
        <p:sp>
          <p:nvSpPr>
            <p:cNvPr id="15" name="Прямокутник 41"/>
            <p:cNvSpPr/>
            <p:nvPr/>
          </p:nvSpPr>
          <p:spPr>
            <a:xfrm>
              <a:off x="350931" y="1305391"/>
              <a:ext cx="2051871" cy="9766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363194"/>
                  </a:solidFill>
                  <a:latin typeface="+mj-lt"/>
                </a:rPr>
                <a:t>403,1</a:t>
              </a:r>
              <a:r>
                <a:rPr lang="ru-RU" sz="3600" b="1" dirty="0" smtClean="0">
                  <a:solidFill>
                    <a:srgbClr val="363194"/>
                  </a:solidFill>
                </a:rPr>
                <a:t> </a:t>
              </a:r>
              <a:endParaRPr lang="uk-UA" sz="1200" b="1" dirty="0">
                <a:solidFill>
                  <a:srgbClr val="363194"/>
                </a:solidFill>
                <a:latin typeface="+mj-lt"/>
              </a:endParaRPr>
            </a:p>
          </p:txBody>
        </p:sp>
      </p:grpSp>
      <p:sp>
        <p:nvSpPr>
          <p:cNvPr id="20" name="Прямоугольник 23"/>
          <p:cNvSpPr/>
          <p:nvPr/>
        </p:nvSpPr>
        <p:spPr>
          <a:xfrm>
            <a:off x="817127" y="4081033"/>
            <a:ext cx="221567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ru-RU" sz="1100" dirty="0">
                <a:latin typeface="Arial" panose="020B0604020202020204" pitchFamily="34" charset="0"/>
              </a:rPr>
              <a:t>Т</a:t>
            </a:r>
            <a:r>
              <a:rPr lang="ru-RU" sz="1100" dirty="0" smtClean="0">
                <a:latin typeface="Arial" panose="020B0604020202020204" pitchFamily="34" charset="0"/>
              </a:rPr>
              <a:t>емп </a:t>
            </a:r>
            <a:r>
              <a:rPr lang="ru-RU" sz="1100" dirty="0">
                <a:latin typeface="Arial" panose="020B0604020202020204" pitchFamily="34" charset="0"/>
              </a:rPr>
              <a:t>роста отчетного месяца, </a:t>
            </a:r>
          </a:p>
          <a:p>
            <a:pPr>
              <a:spcBef>
                <a:spcPts val="0"/>
              </a:spcBef>
            </a:pPr>
            <a:r>
              <a:rPr lang="ru-RU" sz="1100" dirty="0" smtClean="0">
                <a:latin typeface="Arial" panose="020B0604020202020204" pitchFamily="34" charset="0"/>
              </a:rPr>
              <a:t>к</a:t>
            </a:r>
            <a:r>
              <a:rPr lang="en-US" sz="1100" dirty="0" smtClean="0">
                <a:latin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</a:rPr>
              <a:t>соответствующему </a:t>
            </a:r>
            <a:br>
              <a:rPr lang="ru-RU" sz="1100" dirty="0">
                <a:latin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</a:rPr>
              <a:t>месяцу прошлого года</a:t>
            </a:r>
          </a:p>
        </p:txBody>
      </p:sp>
      <p:sp>
        <p:nvSpPr>
          <p:cNvPr id="21" name="Прямоугольник 25"/>
          <p:cNvSpPr/>
          <p:nvPr/>
        </p:nvSpPr>
        <p:spPr>
          <a:xfrm>
            <a:off x="817127" y="3731932"/>
            <a:ext cx="105830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99,7%</a:t>
            </a:r>
            <a:endParaRPr lang="ru-RU" sz="24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682363" y="4961971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638332" y="4963523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197599" y="4961971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ject 29">
            <a:extLst>
              <a:ext uri="{FF2B5EF4-FFF2-40B4-BE49-F238E27FC236}">
                <a16:creationId xmlns="" xmlns:a16="http://schemas.microsoft.com/office/drawing/2014/main" id="{2368C5D6-F8B2-F9C5-0B65-6704C600C09C}"/>
              </a:ext>
            </a:extLst>
          </p:cNvPr>
          <p:cNvSpPr txBox="1"/>
          <p:nvPr/>
        </p:nvSpPr>
        <p:spPr>
          <a:xfrm>
            <a:off x="5873578" y="5463891"/>
            <a:ext cx="25488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202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3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" name="object 29">
            <a:extLst>
              <a:ext uri="{FF2B5EF4-FFF2-40B4-BE49-F238E27FC236}">
                <a16:creationId xmlns="" xmlns:a16="http://schemas.microsoft.com/office/drawing/2014/main" id="{50A26379-BFCC-50D3-125F-9C5AB1DD37D8}"/>
              </a:ext>
            </a:extLst>
          </p:cNvPr>
          <p:cNvSpPr txBox="1"/>
          <p:nvPr/>
        </p:nvSpPr>
        <p:spPr>
          <a:xfrm>
            <a:off x="10294465" y="5478291"/>
            <a:ext cx="12230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202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4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05018" y="5368491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8" name="Овал 27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00418" y="5737953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9962" y="1200836"/>
            <a:ext cx="2442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cs typeface="Arial"/>
              </a:rPr>
              <a:t>Численность </a:t>
            </a:r>
            <a:r>
              <a:rPr lang="ru-RU" sz="1400" b="1" dirty="0" smtClean="0">
                <a:cs typeface="Arial"/>
              </a:rPr>
              <a:t>работников</a:t>
            </a:r>
            <a:endParaRPr lang="ru-RU" sz="1200" dirty="0"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44582" y="1486552"/>
            <a:ext cx="8755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838383"/>
                </a:solidFill>
                <a:cs typeface="Arial"/>
              </a:rPr>
              <a:t>тыс. человек</a:t>
            </a:r>
            <a:endParaRPr lang="ru-RU" sz="900" dirty="0">
              <a:solidFill>
                <a:srgbClr val="83838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8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A57883B3-8406-3995-F882-48D8F82D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kern="700" dirty="0"/>
              <a:t>ЧИСЛО ЗАМЕЩЕННЫХ РАБОЧИХ </a:t>
            </a:r>
            <a:r>
              <a:rPr lang="ru-RU" kern="700" dirty="0" smtClean="0"/>
              <a:t>МЕСТ*</a:t>
            </a:r>
            <a:endParaRPr lang="ru-RU" kern="700" dirty="0"/>
          </a:p>
        </p:txBody>
      </p:sp>
      <p:sp>
        <p:nvSpPr>
          <p:cNvPr id="16" name="Текст 3"/>
          <p:cNvSpPr txBox="1">
            <a:spLocks/>
          </p:cNvSpPr>
          <p:nvPr/>
        </p:nvSpPr>
        <p:spPr>
          <a:xfrm>
            <a:off x="607420" y="6124419"/>
            <a:ext cx="4739523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организациям без субъектов малого</a:t>
            </a:r>
            <a:r>
              <a:rPr lang="en-US" sz="900" dirty="0" smtClean="0">
                <a:solidFill>
                  <a:srgbClr val="838383"/>
                </a:solidFill>
              </a:rPr>
              <a:t> </a:t>
            </a:r>
            <a:r>
              <a:rPr lang="ru-RU" sz="900" dirty="0" smtClean="0">
                <a:solidFill>
                  <a:srgbClr val="838383"/>
                </a:solidFill>
              </a:rPr>
              <a:t>предпринимательства.</a:t>
            </a:r>
            <a:r>
              <a:rPr lang="ru-RU" sz="700" dirty="0" smtClean="0">
                <a:solidFill>
                  <a:srgbClr val="838383"/>
                </a:solidFill>
              </a:rPr>
              <a:t> </a:t>
            </a:r>
            <a:endParaRPr lang="ru-RU" sz="700" dirty="0">
              <a:solidFill>
                <a:srgbClr val="838383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4C47AB6B-E36C-A3B6-29BA-47403942FCE3}"/>
              </a:ext>
            </a:extLst>
          </p:cNvPr>
          <p:cNvSpPr/>
          <p:nvPr/>
        </p:nvSpPr>
        <p:spPr>
          <a:xfrm>
            <a:off x="716401" y="1732807"/>
            <a:ext cx="2632728" cy="3412069"/>
          </a:xfrm>
          <a:prstGeom prst="roundRect">
            <a:avLst>
              <a:gd name="adj" fmla="val 3326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7">
            <a:extLst>
              <a:ext uri="{FF2B5EF4-FFF2-40B4-BE49-F238E27FC236}">
                <a16:creationId xmlns="" xmlns:a16="http://schemas.microsoft.com/office/drawing/2014/main" id="{61B9F290-A317-1BFC-99F5-4704DEB496ED}"/>
              </a:ext>
            </a:extLst>
          </p:cNvPr>
          <p:cNvSpPr txBox="1">
            <a:spLocks/>
          </p:cNvSpPr>
          <p:nvPr/>
        </p:nvSpPr>
        <p:spPr>
          <a:xfrm>
            <a:off x="601200" y="684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/>
                <a:cs typeface="Arial"/>
              </a:rPr>
              <a:t>т</a:t>
            </a:r>
            <a:r>
              <a:rPr lang="ru-RU" sz="1400" dirty="0" smtClean="0">
                <a:solidFill>
                  <a:srgbClr val="282A2E"/>
                </a:solidFill>
                <a:latin typeface="Arial"/>
                <a:cs typeface="Arial"/>
              </a:rPr>
              <a:t>ыс. человек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61156" y="1706139"/>
            <a:ext cx="2832185" cy="3279967"/>
            <a:chOff x="336751" y="1575380"/>
            <a:chExt cx="2720912" cy="3279967"/>
          </a:xfrm>
        </p:grpSpPr>
        <p:sp>
          <p:nvSpPr>
            <p:cNvPr id="29" name="Текст 3"/>
            <p:cNvSpPr txBox="1">
              <a:spLocks/>
            </p:cNvSpPr>
            <p:nvPr/>
          </p:nvSpPr>
          <p:spPr>
            <a:xfrm>
              <a:off x="781188" y="2042043"/>
              <a:ext cx="2276475" cy="361478"/>
            </a:xfrm>
            <a:prstGeom prst="rect">
              <a:avLst/>
            </a:prstGeom>
          </p:spPr>
          <p:txBody>
            <a:bodyPr anchor="t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rgbClr val="33428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ru-RU" sz="1100" dirty="0">
                  <a:solidFill>
                    <a:schemeClr val="tx1"/>
                  </a:solidFill>
                </a:rPr>
                <a:t>Ч</a:t>
              </a:r>
              <a:r>
                <a:rPr lang="ru-RU" sz="1100" dirty="0" smtClean="0">
                  <a:solidFill>
                    <a:schemeClr val="tx1"/>
                  </a:solidFill>
                </a:rPr>
                <a:t>исло замещённых рабочих мест</a:t>
              </a:r>
            </a:p>
            <a:p>
              <a:pPr>
                <a:spcBef>
                  <a:spcPts val="0"/>
                </a:spcBef>
              </a:pPr>
              <a:endParaRPr lang="ru-RU" sz="1600" b="1" dirty="0">
                <a:solidFill>
                  <a:srgbClr val="6B6B6B"/>
                </a:solidFill>
              </a:endParaRPr>
            </a:p>
          </p:txBody>
        </p:sp>
        <p:sp>
          <p:nvSpPr>
            <p:cNvPr id="30" name="Прямокутник 40"/>
            <p:cNvSpPr/>
            <p:nvPr/>
          </p:nvSpPr>
          <p:spPr>
            <a:xfrm>
              <a:off x="496369" y="1575380"/>
              <a:ext cx="1457170" cy="707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323,5</a:t>
              </a:r>
              <a:endParaRPr lang="uk-UA" sz="2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73258" y="3855160"/>
              <a:ext cx="21209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>
                  <a:latin typeface="Arial" panose="020B0604020202020204" pitchFamily="34" charset="0"/>
                  <a:cs typeface="Arial" panose="020B0604020202020204" pitchFamily="34" charset="0"/>
                </a:rPr>
                <a:t>Р</a:t>
              </a: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аботники списочного состава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1187" y="4424460"/>
              <a:ext cx="227030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>
                  <a:latin typeface="Arial" panose="020B0604020202020204" pitchFamily="34" charset="0"/>
                  <a:cs typeface="Arial" panose="020B0604020202020204" pitchFamily="34" charset="0"/>
                </a:rPr>
                <a:t>Р</a:t>
              </a:r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аботающие по </a:t>
              </a:r>
              <a:r>
                <a:rPr lang="ru-RU" sz="1100" dirty="0">
                  <a:latin typeface="Arial" panose="020B0604020202020204" pitchFamily="34" charset="0"/>
                  <a:cs typeface="Arial" panose="020B0604020202020204" pitchFamily="34" charset="0"/>
                </a:rPr>
                <a:t>договорам </a:t>
              </a:r>
              <a:endParaRPr lang="ru-RU" sz="11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гражданско-правового характера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рямокутник 40"/>
            <p:cNvSpPr/>
            <p:nvPr/>
          </p:nvSpPr>
          <p:spPr>
            <a:xfrm>
              <a:off x="336751" y="3361322"/>
              <a:ext cx="1457170" cy="707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4,9</a:t>
              </a:r>
              <a:endParaRPr lang="uk-UA" sz="2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Прямокутник 40"/>
            <p:cNvSpPr/>
            <p:nvPr/>
          </p:nvSpPr>
          <p:spPr>
            <a:xfrm>
              <a:off x="336751" y="3942177"/>
              <a:ext cx="1457170" cy="707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2,0</a:t>
              </a:r>
              <a:endParaRPr lang="uk-UA" sz="2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кутник 40"/>
            <p:cNvSpPr/>
            <p:nvPr/>
          </p:nvSpPr>
          <p:spPr>
            <a:xfrm>
              <a:off x="498193" y="2309683"/>
              <a:ext cx="1457170" cy="707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316,6</a:t>
              </a:r>
              <a:endParaRPr lang="uk-UA" sz="2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Текст 3"/>
            <p:cNvSpPr txBox="1">
              <a:spLocks/>
            </p:cNvSpPr>
            <p:nvPr/>
          </p:nvSpPr>
          <p:spPr>
            <a:xfrm>
              <a:off x="776258" y="2780450"/>
              <a:ext cx="2276475" cy="361478"/>
            </a:xfrm>
            <a:prstGeom prst="rect">
              <a:avLst/>
            </a:prstGeom>
          </p:spPr>
          <p:txBody>
            <a:bodyPr anchor="t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rgbClr val="33428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ru-RU" sz="1100" dirty="0">
                  <a:solidFill>
                    <a:schemeClr val="tx1"/>
                  </a:solidFill>
                </a:rPr>
                <a:t>С</a:t>
              </a:r>
              <a:r>
                <a:rPr lang="ru-RU" sz="1100" dirty="0" smtClean="0">
                  <a:solidFill>
                    <a:schemeClr val="tx1"/>
                  </a:solidFill>
                </a:rPr>
                <a:t>реднесписочная численность работников организаций </a:t>
              </a:r>
            </a:p>
            <a:p>
              <a:pPr>
                <a:spcBef>
                  <a:spcPts val="0"/>
                </a:spcBef>
              </a:pPr>
              <a:r>
                <a:rPr lang="ru-RU" sz="1100" dirty="0" smtClean="0">
                  <a:solidFill>
                    <a:schemeClr val="tx1"/>
                  </a:solidFill>
                </a:rPr>
                <a:t>без субъектов малого предпринимательства</a:t>
              </a:r>
            </a:p>
            <a:p>
              <a:pPr>
                <a:spcBef>
                  <a:spcPts val="0"/>
                </a:spcBef>
              </a:pPr>
              <a:endParaRPr lang="ru-RU" sz="1600" b="1" dirty="0">
                <a:solidFill>
                  <a:srgbClr val="6B6B6B"/>
                </a:solidFill>
              </a:endParaRPr>
            </a:p>
          </p:txBody>
        </p:sp>
      </p:grpSp>
      <p:graphicFrame>
        <p:nvGraphicFramePr>
          <p:cNvPr id="21" name="Диаграмма 21"/>
          <p:cNvGraphicFramePr/>
          <p:nvPr>
            <p:extLst>
              <p:ext uri="{D42A27DB-BD31-4B8C-83A1-F6EECF244321}">
                <p14:modId xmlns:p14="http://schemas.microsoft.com/office/powerpoint/2010/main" val="1257786200"/>
              </p:ext>
            </p:extLst>
          </p:nvPr>
        </p:nvGraphicFramePr>
        <p:xfrm>
          <a:off x="3954483" y="1058445"/>
          <a:ext cx="7794605" cy="502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Овал 22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90372" y="5492902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494972" y="5891998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317" y="1246715"/>
            <a:ext cx="6637771" cy="4398319"/>
          </a:xfrm>
          <a:prstGeom prst="rect">
            <a:avLst/>
          </a:prstGeom>
        </p:spPr>
      </p:pic>
      <p:graphicFrame>
        <p:nvGraphicFramePr>
          <p:cNvPr id="38" name="Диаграмма 37">
            <a:extLst>
              <a:ext uri="{FF2B5EF4-FFF2-40B4-BE49-F238E27FC236}">
                <a16:creationId xmlns:a16="http://schemas.microsoft.com/office/drawing/2014/main" xmlns="" id="{45EB8E36-1214-D95D-B6E3-097979E51F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9639092"/>
              </p:ext>
            </p:extLst>
          </p:nvPr>
        </p:nvGraphicFramePr>
        <p:xfrm>
          <a:off x="695325" y="1964961"/>
          <a:ext cx="4671407" cy="4158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A57883B3-8406-3995-F882-48D8F82D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400" dirty="0"/>
              <a:t>ЧИСЛО ЗАМЕЩЕННЫХ РАБОЧИХ МЕСТ </a:t>
            </a:r>
            <a:r>
              <a:rPr lang="ru-RU" sz="2400" dirty="0" smtClean="0"/>
              <a:t>ПО </a:t>
            </a:r>
            <a:r>
              <a:rPr lang="ru-RU" sz="2400" dirty="0"/>
              <a:t>МУНИЦИПАЛЬНЫМ </a:t>
            </a:r>
            <a:r>
              <a:rPr lang="ru-RU" sz="2400" dirty="0" smtClean="0"/>
              <a:t>ОБРАЗОВАНИЯМ</a:t>
            </a:r>
            <a:r>
              <a:rPr lang="en-US" sz="2400" dirty="0" smtClean="0"/>
              <a:t>*</a:t>
            </a:r>
            <a:endParaRPr lang="ru-RU" sz="2400" dirty="0"/>
          </a:p>
        </p:txBody>
      </p:sp>
      <p:sp>
        <p:nvSpPr>
          <p:cNvPr id="33" name="Текст 3"/>
          <p:cNvSpPr txBox="1">
            <a:spLocks/>
          </p:cNvSpPr>
          <p:nvPr/>
        </p:nvSpPr>
        <p:spPr>
          <a:xfrm>
            <a:off x="609717" y="6123866"/>
            <a:ext cx="4700377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организациям без субъектов малого предпринимательства</a:t>
            </a:r>
          </a:p>
          <a:p>
            <a:pPr>
              <a:spcBef>
                <a:spcPts val="0"/>
              </a:spcBef>
            </a:pPr>
            <a:r>
              <a:rPr lang="ru-RU" sz="700" dirty="0" smtClean="0">
                <a:solidFill>
                  <a:srgbClr val="838383"/>
                </a:solidFill>
              </a:rPr>
              <a:t> </a:t>
            </a:r>
            <a:endParaRPr lang="ru-RU" sz="700" dirty="0">
              <a:solidFill>
                <a:srgbClr val="838383"/>
              </a:solidFill>
            </a:endParaRPr>
          </a:p>
        </p:txBody>
      </p:sp>
      <p:sp>
        <p:nvSpPr>
          <p:cNvPr id="19" name="object 29">
            <a:extLst>
              <a:ext uri="{FF2B5EF4-FFF2-40B4-BE49-F238E27FC236}">
                <a16:creationId xmlns="" xmlns:a16="http://schemas.microsoft.com/office/drawing/2014/main" id="{B79783B6-3D79-BC18-DE7B-C6459CC1F323}"/>
              </a:ext>
            </a:extLst>
          </p:cNvPr>
          <p:cNvSpPr txBox="1"/>
          <p:nvPr/>
        </p:nvSpPr>
        <p:spPr>
          <a:xfrm>
            <a:off x="6196538" y="5793156"/>
            <a:ext cx="7308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1 400-4 100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3E746C27-E48C-14FF-455A-17C21AFC2C1E}"/>
              </a:ext>
            </a:extLst>
          </p:cNvPr>
          <p:cNvSpPr/>
          <p:nvPr/>
        </p:nvSpPr>
        <p:spPr>
          <a:xfrm>
            <a:off x="5986749" y="5785956"/>
            <a:ext cx="175846" cy="175846"/>
          </a:xfrm>
          <a:prstGeom prst="ellipse">
            <a:avLst/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2" name="object 31">
            <a:extLst>
              <a:ext uri="{FF2B5EF4-FFF2-40B4-BE49-F238E27FC236}">
                <a16:creationId xmlns="" xmlns:a16="http://schemas.microsoft.com/office/drawing/2014/main" id="{11DCF32D-D1E7-17FA-5191-F9BC540AFA3B}"/>
              </a:ext>
            </a:extLst>
          </p:cNvPr>
          <p:cNvSpPr txBox="1"/>
          <p:nvPr/>
        </p:nvSpPr>
        <p:spPr>
          <a:xfrm>
            <a:off x="7303718" y="5793156"/>
            <a:ext cx="922588" cy="16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latin typeface="Arial"/>
                <a:cs typeface="Arial"/>
              </a:rPr>
              <a:t>4</a:t>
            </a:r>
            <a:r>
              <a:rPr lang="ru-RU" sz="1000" dirty="0" smtClean="0">
                <a:latin typeface="Arial"/>
                <a:cs typeface="Arial"/>
              </a:rPr>
              <a:t> 100-8 </a:t>
            </a:r>
            <a:r>
              <a:rPr lang="ru-RU" sz="1000" dirty="0">
                <a:latin typeface="Arial"/>
                <a:cs typeface="Arial"/>
              </a:rPr>
              <a:t>0</a:t>
            </a:r>
            <a:r>
              <a:rPr lang="ru-RU" sz="1000" dirty="0" smtClean="0">
                <a:latin typeface="Arial"/>
                <a:cs typeface="Arial"/>
              </a:rPr>
              <a:t>00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/>
          <p:nvPr/>
        </p:nvSpPr>
        <p:spPr>
          <a:xfrm>
            <a:off x="7082982" y="5785956"/>
            <a:ext cx="175846" cy="175846"/>
          </a:xfrm>
          <a:prstGeom prst="ellipse">
            <a:avLst/>
          </a:prstGeom>
          <a:solidFill>
            <a:srgbClr val="A9D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5" name="object 33">
            <a:extLst>
              <a:ext uri="{FF2B5EF4-FFF2-40B4-BE49-F238E27FC236}">
                <a16:creationId xmlns="" xmlns:a16="http://schemas.microsoft.com/office/drawing/2014/main" id="{76761D6A-6465-9F52-854E-F53B737C7151}"/>
              </a:ext>
            </a:extLst>
          </p:cNvPr>
          <p:cNvSpPr txBox="1"/>
          <p:nvPr/>
        </p:nvSpPr>
        <p:spPr>
          <a:xfrm>
            <a:off x="8353837" y="5793156"/>
            <a:ext cx="92258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latin typeface="Arial"/>
                <a:cs typeface="Arial"/>
              </a:rPr>
              <a:t>8</a:t>
            </a:r>
            <a:r>
              <a:rPr lang="ru-RU" sz="1000" dirty="0" smtClean="0">
                <a:latin typeface="Arial"/>
                <a:cs typeface="Arial"/>
              </a:rPr>
              <a:t> </a:t>
            </a:r>
            <a:r>
              <a:rPr lang="ru-RU" sz="1000" dirty="0">
                <a:latin typeface="Arial"/>
                <a:cs typeface="Arial"/>
              </a:rPr>
              <a:t>0</a:t>
            </a:r>
            <a:r>
              <a:rPr lang="ru-RU" sz="1000" dirty="0" smtClean="0">
                <a:latin typeface="Arial"/>
                <a:cs typeface="Arial"/>
              </a:rPr>
              <a:t>00-14 </a:t>
            </a:r>
            <a:r>
              <a:rPr lang="ru-RU" sz="1000" dirty="0">
                <a:latin typeface="Arial"/>
                <a:cs typeface="Arial"/>
              </a:rPr>
              <a:t>2</a:t>
            </a:r>
            <a:r>
              <a:rPr lang="ru-RU" sz="1000" dirty="0" smtClean="0">
                <a:latin typeface="Arial"/>
                <a:cs typeface="Arial"/>
              </a:rPr>
              <a:t>00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232DC959-5477-D79C-5DF9-2EB020E101D8}"/>
              </a:ext>
            </a:extLst>
          </p:cNvPr>
          <p:cNvSpPr/>
          <p:nvPr/>
        </p:nvSpPr>
        <p:spPr>
          <a:xfrm>
            <a:off x="8145272" y="5785956"/>
            <a:ext cx="175846" cy="175846"/>
          </a:xfrm>
          <a:prstGeom prst="ellipse">
            <a:avLst/>
          </a:prstGeom>
          <a:solidFill>
            <a:srgbClr val="7DB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object 35">
            <a:extLst>
              <a:ext uri="{FF2B5EF4-FFF2-40B4-BE49-F238E27FC236}">
                <a16:creationId xmlns="" xmlns:a16="http://schemas.microsoft.com/office/drawing/2014/main" id="{9EF3F49C-D038-AAA1-66D2-D4FB53691541}"/>
              </a:ext>
            </a:extLst>
          </p:cNvPr>
          <p:cNvSpPr txBox="1"/>
          <p:nvPr/>
        </p:nvSpPr>
        <p:spPr>
          <a:xfrm>
            <a:off x="9562784" y="5793156"/>
            <a:ext cx="92258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14 200-29 </a:t>
            </a:r>
            <a:r>
              <a:rPr lang="ru-RU" sz="1000" dirty="0">
                <a:latin typeface="Arial"/>
                <a:cs typeface="Arial"/>
              </a:rPr>
              <a:t>5</a:t>
            </a:r>
            <a:r>
              <a:rPr lang="ru-RU" sz="1000" dirty="0" smtClean="0">
                <a:latin typeface="Arial"/>
                <a:cs typeface="Arial"/>
              </a:rPr>
              <a:t>00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81C09227-D21C-4015-F2A6-116F086EAA10}"/>
              </a:ext>
            </a:extLst>
          </p:cNvPr>
          <p:cNvSpPr/>
          <p:nvPr/>
        </p:nvSpPr>
        <p:spPr>
          <a:xfrm>
            <a:off x="9343100" y="5785956"/>
            <a:ext cx="175846" cy="175846"/>
          </a:xfrm>
          <a:prstGeom prst="ellipse">
            <a:avLst/>
          </a:prstGeom>
          <a:solidFill>
            <a:srgbClr val="346F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1" name="object 37">
            <a:extLst>
              <a:ext uri="{FF2B5EF4-FFF2-40B4-BE49-F238E27FC236}">
                <a16:creationId xmlns="" xmlns:a16="http://schemas.microsoft.com/office/drawing/2014/main" id="{E532FDBD-027F-E3EA-C428-5E6F398B963A}"/>
              </a:ext>
            </a:extLst>
          </p:cNvPr>
          <p:cNvSpPr txBox="1"/>
          <p:nvPr/>
        </p:nvSpPr>
        <p:spPr>
          <a:xfrm>
            <a:off x="10765820" y="5793156"/>
            <a:ext cx="91400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29 500-116 850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="" xmlns:a16="http://schemas.microsoft.com/office/drawing/2014/main" id="{A5F9E082-BE93-FDF3-AF83-2A20F93575CB}"/>
              </a:ext>
            </a:extLst>
          </p:cNvPr>
          <p:cNvSpPr/>
          <p:nvPr/>
        </p:nvSpPr>
        <p:spPr>
          <a:xfrm>
            <a:off x="10537673" y="5785956"/>
            <a:ext cx="175846" cy="175846"/>
          </a:xfrm>
          <a:prstGeom prst="ellipse">
            <a:avLst/>
          </a:prstGeom>
          <a:solidFill>
            <a:srgbClr val="363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5" name="object 29">
            <a:extLst>
              <a:ext uri="{FF2B5EF4-FFF2-40B4-BE49-F238E27FC236}">
                <a16:creationId xmlns="" xmlns:a16="http://schemas.microsoft.com/office/drawing/2014/main" id="{87FBA121-2AA0-EB97-B8DE-BCE41C44AF07}"/>
              </a:ext>
            </a:extLst>
          </p:cNvPr>
          <p:cNvSpPr txBox="1"/>
          <p:nvPr/>
        </p:nvSpPr>
        <p:spPr>
          <a:xfrm>
            <a:off x="5022313" y="5793156"/>
            <a:ext cx="921600" cy="16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г. Севастополь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1CF6ADD1-1B3D-0303-F9D7-0E4066CD453A}"/>
              </a:ext>
            </a:extLst>
          </p:cNvPr>
          <p:cNvSpPr/>
          <p:nvPr/>
        </p:nvSpPr>
        <p:spPr>
          <a:xfrm>
            <a:off x="4791008" y="5785956"/>
            <a:ext cx="175846" cy="1764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4" name="Заголовок 17">
            <a:extLst>
              <a:ext uri="{FF2B5EF4-FFF2-40B4-BE49-F238E27FC236}">
                <a16:creationId xmlns="" xmlns:a16="http://schemas.microsoft.com/office/drawing/2014/main" id="{61B9F290-A317-1BFC-99F5-4704DEB496ED}"/>
              </a:ext>
            </a:extLst>
          </p:cNvPr>
          <p:cNvSpPr txBox="1">
            <a:spLocks/>
          </p:cNvSpPr>
          <p:nvPr/>
        </p:nvSpPr>
        <p:spPr>
          <a:xfrm>
            <a:off x="601200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/>
                <a:cs typeface="Arial"/>
              </a:rPr>
              <a:t>т</a:t>
            </a:r>
            <a:r>
              <a:rPr lang="ru-RU" sz="1400" dirty="0" smtClean="0">
                <a:solidFill>
                  <a:srgbClr val="282A2E"/>
                </a:solidFill>
                <a:latin typeface="Arial"/>
                <a:cs typeface="Arial"/>
              </a:rPr>
              <a:t>ыс. человек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1116000" y="1454400"/>
            <a:ext cx="5181401" cy="28800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282A2E"/>
                </a:solidFill>
              </a:rPr>
              <a:t>Наибольшее и наименьшее число замещенных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282A2E"/>
                </a:solidFill>
              </a:rPr>
              <a:t>рабочих мест</a:t>
            </a:r>
            <a:endParaRPr lang="ru-RU" sz="1400" b="1" dirty="0">
              <a:solidFill>
                <a:srgbClr val="282A2E"/>
              </a:solidFill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3E746C27-E48C-14FF-455A-17C21AFC2C1E}"/>
              </a:ext>
            </a:extLst>
          </p:cNvPr>
          <p:cNvSpPr/>
          <p:nvPr/>
        </p:nvSpPr>
        <p:spPr>
          <a:xfrm>
            <a:off x="12498853" y="5486293"/>
            <a:ext cx="175846" cy="175846"/>
          </a:xfrm>
          <a:prstGeom prst="ellipse">
            <a:avLst/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5">
            <a:extLst>
              <a:ext uri="{FF2B5EF4-FFF2-40B4-BE49-F238E27FC236}">
                <a16:creationId xmlns="" xmlns:a16="http://schemas.microsoft.com/office/drawing/2014/main" id="{EDD8D5CC-BCF0-6108-0040-9BBD76021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0815"/>
              </p:ext>
            </p:extLst>
          </p:nvPr>
        </p:nvGraphicFramePr>
        <p:xfrm>
          <a:off x="3010491" y="1516188"/>
          <a:ext cx="7136044" cy="141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8282">
                  <a:extLst>
                    <a:ext uri="{9D8B030D-6E8A-4147-A177-3AD203B41FA5}">
                      <a16:colId xmlns="" xmlns:a16="http://schemas.microsoft.com/office/drawing/2014/main" val="1742547620"/>
                    </a:ext>
                  </a:extLst>
                </a:gridCol>
                <a:gridCol w="627762">
                  <a:extLst>
                    <a:ext uri="{9D8B030D-6E8A-4147-A177-3AD203B41FA5}">
                      <a16:colId xmlns="" xmlns:a16="http://schemas.microsoft.com/office/drawing/2014/main" val="3731597824"/>
                    </a:ext>
                  </a:extLst>
                </a:gridCol>
              </a:tblGrid>
              <a:tr h="375953">
                <a:tc>
                  <a:txBody>
                    <a:bodyPr/>
                    <a:lstStyle/>
                    <a:p>
                      <a:r>
                        <a:rPr lang="ru-RU" sz="1400" b="0" spc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Среднемесячная заработная плата</a:t>
                      </a:r>
                      <a:endParaRPr lang="ru-RU" sz="1400" b="0" spc="0" baseline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0846494"/>
                  </a:ext>
                </a:extLst>
              </a:tr>
              <a:tr h="49851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ru-RU" sz="1400" spc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Отклонение</a:t>
                      </a:r>
                      <a:r>
                        <a:rPr lang="en-US" sz="1400" spc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spc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среднемесячной заработной </a:t>
                      </a:r>
                      <a:r>
                        <a:rPr lang="ru-RU" sz="1400" spc="0" baseline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платы</a:t>
                      </a:r>
                      <a:r>
                        <a:rPr lang="ru-RU" sz="1400" spc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от среднереспубликанского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ru-RU" sz="1400" spc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уровня                                                                </a:t>
                      </a:r>
                      <a:r>
                        <a:rPr lang="ru-RU" sz="1400" spc="0" baseline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endParaRPr lang="ru-RU" sz="1400" spc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02781579"/>
                  </a:ext>
                </a:extLst>
              </a:tr>
              <a:tr h="375953">
                <a:tc>
                  <a:txBody>
                    <a:bodyPr/>
                    <a:lstStyle/>
                    <a:p>
                      <a:r>
                        <a:rPr lang="ru-RU" sz="1400" b="0" i="0" spc="0" dirty="0" smtClean="0">
                          <a:solidFill>
                            <a:schemeClr val="bg1"/>
                          </a:solidFill>
                        </a:rPr>
                        <a:t>Темпы </a:t>
                      </a:r>
                      <a:r>
                        <a:rPr lang="ru-RU" sz="1400" b="0" i="0" spc="0" baseline="0" dirty="0" smtClean="0">
                          <a:solidFill>
                            <a:schemeClr val="bg1"/>
                          </a:solidFill>
                        </a:rPr>
                        <a:t>номинальной</a:t>
                      </a:r>
                      <a:r>
                        <a:rPr lang="ru-RU" sz="1400" b="0" i="0" spc="0" dirty="0" smtClean="0">
                          <a:solidFill>
                            <a:schemeClr val="bg1"/>
                          </a:solidFill>
                        </a:rPr>
                        <a:t>, реальной заработной платы и индекса потребительских цен к предыдущему месяцу</a:t>
                      </a:r>
                      <a:r>
                        <a:rPr lang="ru-RU" sz="1400" b="0" i="0" spc="0" baseline="0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ru-RU" sz="900" b="0" i="0" spc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58262718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43989"/>
              </p:ext>
            </p:extLst>
          </p:nvPr>
        </p:nvGraphicFramePr>
        <p:xfrm>
          <a:off x="3019540" y="2927312"/>
          <a:ext cx="7136044" cy="1244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8282"/>
                <a:gridCol w="627762"/>
              </a:tblGrid>
              <a:tr h="375953">
                <a:tc>
                  <a:txBody>
                    <a:bodyPr/>
                    <a:lstStyle/>
                    <a:p>
                      <a:r>
                        <a:rPr lang="ru-RU" sz="1400" b="0" spc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Темпы номинальной, реальной заработной платы и индекса                потребительских цен к соответствующему месяцу прошлого года</a:t>
                      </a:r>
                      <a:r>
                        <a:rPr lang="ru-RU" sz="900" b="0" spc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39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ru-RU" sz="1400" spc="0" baseline="0" dirty="0" smtClean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Среднемесячная заработная плата по муниципальным образованиям</a:t>
                      </a:r>
                      <a:endParaRPr lang="ru-RU" sz="1400" spc="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953">
                <a:tc>
                  <a:txBody>
                    <a:bodyPr/>
                    <a:lstStyle/>
                    <a:p>
                      <a:r>
                        <a:rPr lang="ru-RU" sz="1400" spc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Просроченная задолженность по заработной плате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342036"/>
              </p:ext>
            </p:extLst>
          </p:nvPr>
        </p:nvGraphicFramePr>
        <p:xfrm>
          <a:off x="3021031" y="4168722"/>
          <a:ext cx="7131800" cy="111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411"/>
                <a:gridCol w="627389"/>
              </a:tblGrid>
              <a:tr h="380129">
                <a:tc>
                  <a:txBody>
                    <a:bodyPr/>
                    <a:lstStyle/>
                    <a:p>
                      <a:r>
                        <a:rPr lang="ru-RU" sz="1400" b="0" spc="0" baseline="0" dirty="0" smtClean="0">
                          <a:solidFill>
                            <a:schemeClr val="bg1"/>
                          </a:solidFill>
                        </a:rPr>
                        <a:t>Динамика суммы просроченной задолженности по заработной плате</a:t>
                      </a:r>
                      <a:endParaRPr lang="ru-RU" sz="1400" b="0" spc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spc="0" baseline="0" dirty="0" smtClean="0">
                          <a:solidFill>
                            <a:schemeClr val="bg1"/>
                          </a:solidFill>
                        </a:rPr>
                        <a:t>Среднесписочная численность работников</a:t>
                      </a:r>
                      <a:endParaRPr lang="ru-RU" sz="1400" spc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0" baseline="0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Число замещенных рабочих мест</a:t>
                      </a:r>
                      <a:endParaRPr lang="ru-RU" sz="1400" spc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EDD8D5CC-BCF0-6108-0040-9BBD76021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88706"/>
              </p:ext>
            </p:extLst>
          </p:nvPr>
        </p:nvGraphicFramePr>
        <p:xfrm>
          <a:off x="3022522" y="5280923"/>
          <a:ext cx="7131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411">
                  <a:extLst>
                    <a:ext uri="{9D8B030D-6E8A-4147-A177-3AD203B41FA5}">
                      <a16:colId xmlns:a16="http://schemas.microsoft.com/office/drawing/2014/main" xmlns="" val="1742547620"/>
                    </a:ext>
                  </a:extLst>
                </a:gridCol>
                <a:gridCol w="627389">
                  <a:extLst>
                    <a:ext uri="{9D8B030D-6E8A-4147-A177-3AD203B41FA5}">
                      <a16:colId xmlns:a16="http://schemas.microsoft.com/office/drawing/2014/main" xmlns="" val="3731597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Число замещенных рабочих мест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по муниципальным образованиям</a:t>
                      </a:r>
                      <a:endParaRPr lang="ru-RU" sz="14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084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363194"/>
                </a:solidFill>
              </a:rPr>
              <a:t>СРЕДНЕМЕСЯЧНАЯ ЗАРАБОТНАЯ </a:t>
            </a:r>
            <a:r>
              <a:rPr lang="ru-RU" dirty="0" smtClean="0">
                <a:solidFill>
                  <a:srgbClr val="363194"/>
                </a:solidFill>
              </a:rPr>
              <a:t>ПЛАТА</a:t>
            </a:r>
            <a:r>
              <a:rPr lang="en-US" dirty="0" smtClean="0">
                <a:solidFill>
                  <a:srgbClr val="363194"/>
                </a:solidFill>
              </a:rPr>
              <a:t>*</a:t>
            </a:r>
            <a:r>
              <a:rPr lang="ru-RU" dirty="0" smtClean="0">
                <a:solidFill>
                  <a:srgbClr val="363194"/>
                </a:solidFill>
              </a:rPr>
              <a:t> </a:t>
            </a:r>
            <a:endParaRPr lang="ru-RU" dirty="0"/>
          </a:p>
        </p:txBody>
      </p:sp>
      <p:sp>
        <p:nvSpPr>
          <p:cNvPr id="62" name="Текст 3"/>
          <p:cNvSpPr txBox="1">
            <a:spLocks/>
          </p:cNvSpPr>
          <p:nvPr/>
        </p:nvSpPr>
        <p:spPr>
          <a:xfrm>
            <a:off x="5075471" y="1191813"/>
            <a:ext cx="6234814" cy="339325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282A2E"/>
                </a:solidFill>
              </a:rPr>
              <a:t>Д</a:t>
            </a:r>
            <a:r>
              <a:rPr lang="ru-RU" sz="1400" b="1" dirty="0" smtClean="0">
                <a:solidFill>
                  <a:srgbClr val="282A2E"/>
                </a:solidFill>
              </a:rPr>
              <a:t>инамика среднемесячной заработной платы за 2023 – 2024 гг.</a:t>
            </a:r>
            <a:endParaRPr lang="ru-RU" sz="1400" b="1" dirty="0">
              <a:solidFill>
                <a:srgbClr val="282A2E"/>
              </a:solidFill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609380" y="6123866"/>
            <a:ext cx="3525245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полному кругу организаций. 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9" name="Заголовок 17">
            <a:extLst>
              <a:ext uri="{FF2B5EF4-FFF2-40B4-BE49-F238E27FC236}">
                <a16:creationId xmlns:a16="http://schemas.microsoft.com/office/drawing/2014/main" xmlns="" id="{B29C8579-F104-14F7-DAD5-8DB26976FF02}"/>
              </a:ext>
            </a:extLst>
          </p:cNvPr>
          <p:cNvSpPr txBox="1">
            <a:spLocks/>
          </p:cNvSpPr>
          <p:nvPr/>
        </p:nvSpPr>
        <p:spPr>
          <a:xfrm>
            <a:off x="601200" y="684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/>
                </a:solidFill>
              </a:rPr>
              <a:t>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AD8ECF45-8D6D-1BDF-8B88-83DDBACE09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791255"/>
              </p:ext>
            </p:extLst>
          </p:nvPr>
        </p:nvGraphicFramePr>
        <p:xfrm>
          <a:off x="4528584" y="1793663"/>
          <a:ext cx="7220504" cy="370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bject 29">
            <a:extLst>
              <a:ext uri="{FF2B5EF4-FFF2-40B4-BE49-F238E27FC236}">
                <a16:creationId xmlns:a16="http://schemas.microsoft.com/office/drawing/2014/main" xmlns="" id="{2368C5D6-F8B2-F9C5-0B65-6704C600C09C}"/>
              </a:ext>
            </a:extLst>
          </p:cNvPr>
          <p:cNvSpPr txBox="1"/>
          <p:nvPr/>
        </p:nvSpPr>
        <p:spPr>
          <a:xfrm>
            <a:off x="6980135" y="5580637"/>
            <a:ext cx="2238249" cy="202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23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3" name="object 29">
            <a:extLst>
              <a:ext uri="{FF2B5EF4-FFF2-40B4-BE49-F238E27FC236}">
                <a16:creationId xmlns:a16="http://schemas.microsoft.com/office/drawing/2014/main" xmlns="" id="{2368C5D6-F8B2-F9C5-0B65-6704C600C09C}"/>
              </a:ext>
            </a:extLst>
          </p:cNvPr>
          <p:cNvSpPr txBox="1"/>
          <p:nvPr/>
        </p:nvSpPr>
        <p:spPr>
          <a:xfrm>
            <a:off x="10907321" y="5580637"/>
            <a:ext cx="867302" cy="202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24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170374" y="4901435"/>
            <a:ext cx="0" cy="882556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596077" y="4905331"/>
            <a:ext cx="0" cy="882556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081236" y="4901009"/>
            <a:ext cx="0" cy="882556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77">
            <a:extLst>
              <a:ext uri="{FF2B5EF4-FFF2-40B4-BE49-F238E27FC236}">
                <a16:creationId xmlns="" xmlns:a16="http://schemas.microsoft.com/office/drawing/2014/main" id="{1AD3BA92-75C4-D164-C3A8-F387EB64FF4F}"/>
              </a:ext>
            </a:extLst>
          </p:cNvPr>
          <p:cNvSpPr/>
          <p:nvPr/>
        </p:nvSpPr>
        <p:spPr>
          <a:xfrm>
            <a:off x="709943" y="2326050"/>
            <a:ext cx="3576307" cy="2626635"/>
          </a:xfrm>
          <a:prstGeom prst="roundRect">
            <a:avLst>
              <a:gd name="adj" fmla="val 3571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64">
            <a:extLst>
              <a:ext uri="{FF2B5EF4-FFF2-40B4-BE49-F238E27FC236}">
                <a16:creationId xmlns:a16="http://schemas.microsoft.com/office/drawing/2014/main" xmlns="" xmlns:lc="http://schemas.openxmlformats.org/drawingml/2006/lockedCanvas" id="{DA5EBF11-38DE-7F17-F955-AB12766F0AA5}"/>
              </a:ext>
            </a:extLst>
          </p:cNvPr>
          <p:cNvSpPr txBox="1"/>
          <p:nvPr/>
        </p:nvSpPr>
        <p:spPr>
          <a:xfrm>
            <a:off x="4886303" y="1615971"/>
            <a:ext cx="9544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dirty="0" smtClean="0">
                <a:solidFill>
                  <a:srgbClr val="838383"/>
                </a:solidFill>
              </a:rPr>
              <a:t>рублей</a:t>
            </a:r>
            <a:endParaRPr lang="ru-RU" sz="900" dirty="0">
              <a:solidFill>
                <a:srgbClr val="838383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771117" y="2479157"/>
            <a:ext cx="3651144" cy="2355508"/>
            <a:chOff x="776301" y="2008329"/>
            <a:chExt cx="4192585" cy="2355508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A0603645-39C4-3FC6-E1D4-4B1E51E9F60A}"/>
                </a:ext>
              </a:extLst>
            </p:cNvPr>
            <p:cNvSpPr/>
            <p:nvPr/>
          </p:nvSpPr>
          <p:spPr>
            <a:xfrm>
              <a:off x="776301" y="3874905"/>
              <a:ext cx="10219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ru-RU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33 424</a:t>
              </a:r>
              <a:endParaRPr lang="ru-RU" dirty="0">
                <a:solidFill>
                  <a:srgbClr val="E368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075C80AF-B90F-A329-7074-6FF9E20D1108}"/>
                </a:ext>
              </a:extLst>
            </p:cNvPr>
            <p:cNvSpPr/>
            <p:nvPr/>
          </p:nvSpPr>
          <p:spPr>
            <a:xfrm>
              <a:off x="1868634" y="3763673"/>
              <a:ext cx="310025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100" dirty="0"/>
                <a:t>Деятельность </a:t>
              </a:r>
              <a:r>
                <a:rPr lang="ru-RU" sz="1100" dirty="0" smtClean="0"/>
                <a:t>административная</a:t>
              </a:r>
            </a:p>
            <a:p>
              <a:r>
                <a:rPr lang="ru-RU" sz="1100" dirty="0" smtClean="0"/>
                <a:t>и </a:t>
              </a:r>
              <a:r>
                <a:rPr lang="ru-RU" sz="1100" dirty="0"/>
                <a:t>сопутствующие </a:t>
              </a:r>
              <a:r>
                <a:rPr lang="ru-RU" sz="1100" dirty="0" smtClean="0"/>
                <a:t>дополнительные </a:t>
              </a:r>
              <a:r>
                <a:rPr lang="ru-RU" sz="1100" dirty="0"/>
                <a:t>услуги </a:t>
              </a: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ACCA1062-D591-E8A4-9872-79B5DB3870EC}"/>
                </a:ext>
              </a:extLst>
            </p:cNvPr>
            <p:cNvSpPr/>
            <p:nvPr/>
          </p:nvSpPr>
          <p:spPr>
            <a:xfrm>
              <a:off x="812682" y="2008329"/>
              <a:ext cx="381982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Уровень наибольшей </a:t>
              </a:r>
            </a:p>
            <a:p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 наименьшей заработной платы</a:t>
              </a:r>
              <a:endParaRPr lang="ru-RU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E21D6D3B-5675-3E68-FC84-47E53042EB1D}"/>
                </a:ext>
              </a:extLst>
            </p:cNvPr>
            <p:cNvSpPr/>
            <p:nvPr/>
          </p:nvSpPr>
          <p:spPr>
            <a:xfrm>
              <a:off x="779537" y="2754313"/>
              <a:ext cx="10219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ru-RU" dirty="0" smtClean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91 189</a:t>
              </a:r>
              <a:endParaRPr lang="ru-RU" dirty="0">
                <a:solidFill>
                  <a:srgbClr val="46AA9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69E88991-C504-6807-F4E4-1C8F28137C37}"/>
                </a:ext>
              </a:extLst>
            </p:cNvPr>
            <p:cNvSpPr/>
            <p:nvPr/>
          </p:nvSpPr>
          <p:spPr>
            <a:xfrm>
              <a:off x="1868452" y="2717122"/>
              <a:ext cx="250749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Деятельность финансовая </a:t>
              </a:r>
            </a:p>
            <a:p>
              <a:r>
                <a:rPr lang="ru-RU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 страховая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Прямоугольник 44">
            <a:extLst>
              <a:ext uri="{FF2B5EF4-FFF2-40B4-BE49-F238E27FC236}">
                <a16:creationId xmlns:lc="http://schemas.openxmlformats.org/drawingml/2006/lockedCanvas" xmlns="" xmlns:a16="http://schemas.microsoft.com/office/drawing/2014/main" id="{E21D6D3B-5675-3E68-FC84-47E53042EB1D}"/>
              </a:ext>
            </a:extLst>
          </p:cNvPr>
          <p:cNvSpPr/>
          <p:nvPr/>
        </p:nvSpPr>
        <p:spPr>
          <a:xfrm>
            <a:off x="779354" y="3763007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46 804</a:t>
            </a:r>
            <a:endParaRPr lang="ru-RU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lc="http://schemas.openxmlformats.org/drawingml/2006/lockedCanvas" xmlns="" xmlns:a16="http://schemas.microsoft.com/office/drawing/2014/main" id="{69E88991-C504-6807-F4E4-1C8F28137C37}"/>
              </a:ext>
            </a:extLst>
          </p:cNvPr>
          <p:cNvSpPr/>
          <p:nvPr/>
        </p:nvSpPr>
        <p:spPr>
          <a:xfrm>
            <a:off x="1722225" y="3821682"/>
            <a:ext cx="2183669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 Крым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Овал 48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754972" y="5485237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C83FB94-B140-57DB-A8CB-C0B1BBE0204E}"/>
              </a:ext>
            </a:extLst>
          </p:cNvPr>
          <p:cNvSpPr/>
          <p:nvPr/>
        </p:nvSpPr>
        <p:spPr>
          <a:xfrm>
            <a:off x="2008528" y="3130211"/>
            <a:ext cx="11426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01030" y="1225707"/>
            <a:ext cx="7572380" cy="5137709"/>
            <a:chOff x="3429972" y="1093818"/>
            <a:chExt cx="7242423" cy="5193904"/>
          </a:xfrm>
        </p:grpSpPr>
        <p:graphicFrame>
          <p:nvGraphicFramePr>
            <p:cNvPr id="18" name="Диаграмма 17"/>
            <p:cNvGraphicFramePr/>
            <p:nvPr>
              <p:extLst>
                <p:ext uri="{D42A27DB-BD31-4B8C-83A1-F6EECF244321}">
                  <p14:modId xmlns:p14="http://schemas.microsoft.com/office/powerpoint/2010/main" val="3886140949"/>
                </p:ext>
              </p:extLst>
            </p:nvPr>
          </p:nvGraphicFramePr>
          <p:xfrm>
            <a:off x="3429972" y="1132622"/>
            <a:ext cx="7242423" cy="5155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5" name="Прямоугольник 44"/>
            <p:cNvSpPr/>
            <p:nvPr/>
          </p:nvSpPr>
          <p:spPr>
            <a:xfrm>
              <a:off x="5159254" y="1093818"/>
              <a:ext cx="3242921" cy="3614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900" dirty="0" smtClean="0">
                  <a:solidFill>
                    <a:srgbClr val="838383"/>
                  </a:solidFill>
                  <a:cs typeface="Arial" panose="020B0604020202020204" pitchFamily="34" charset="0"/>
                </a:rPr>
                <a:t>Деятельность финансовая и страховая</a:t>
              </a:r>
              <a:endParaRPr lang="ru-RU" sz="900" dirty="0">
                <a:solidFill>
                  <a:srgbClr val="838383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6" name="Прямокутник 2"/>
            <p:cNvSpPr/>
            <p:nvPr/>
          </p:nvSpPr>
          <p:spPr>
            <a:xfrm>
              <a:off x="5289108" y="1412942"/>
              <a:ext cx="2051954" cy="23335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ru-RU" sz="900" dirty="0" smtClean="0">
                  <a:solidFill>
                    <a:srgbClr val="838383"/>
                  </a:solidFill>
                </a:rPr>
                <a:t>Добыча полезных ископаемых</a:t>
              </a:r>
              <a:endParaRPr lang="ru-RU" sz="900" dirty="0">
                <a:solidFill>
                  <a:srgbClr val="838383"/>
                </a:solidFill>
              </a:endParaRPr>
            </a:p>
          </p:txBody>
        </p:sp>
        <p:sp>
          <p:nvSpPr>
            <p:cNvPr id="47" name="Прямокутник 3"/>
            <p:cNvSpPr/>
            <p:nvPr/>
          </p:nvSpPr>
          <p:spPr>
            <a:xfrm>
              <a:off x="6259637" y="1923768"/>
              <a:ext cx="1080610" cy="23335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ru-RU" sz="900" dirty="0" smtClean="0">
                  <a:solidFill>
                    <a:srgbClr val="838383"/>
                  </a:solidFill>
                </a:rPr>
                <a:t>Строительство</a:t>
              </a:r>
              <a:endParaRPr lang="ru-RU" sz="900" dirty="0">
                <a:solidFill>
                  <a:srgbClr val="838383"/>
                </a:solidFill>
              </a:endParaRPr>
            </a:p>
          </p:txBody>
        </p:sp>
        <p:sp>
          <p:nvSpPr>
            <p:cNvPr id="48" name="Прямокутник 4"/>
            <p:cNvSpPr/>
            <p:nvPr/>
          </p:nvSpPr>
          <p:spPr>
            <a:xfrm>
              <a:off x="3774708" y="2130619"/>
              <a:ext cx="3562999" cy="37337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ru-RU" sz="900" dirty="0" smtClean="0">
                  <a:solidFill>
                    <a:srgbClr val="838383"/>
                  </a:solidFill>
                </a:rPr>
                <a:t>Обеспечение электрической энергией, газом и паром;    кондиционирование воздуха</a:t>
              </a:r>
              <a:endParaRPr lang="uk-UA" sz="900" dirty="0">
                <a:solidFill>
                  <a:srgbClr val="838383"/>
                </a:solidFill>
              </a:endParaRPr>
            </a:p>
          </p:txBody>
        </p:sp>
        <p:sp>
          <p:nvSpPr>
            <p:cNvPr id="49" name="Прямокутник 5"/>
            <p:cNvSpPr/>
            <p:nvPr/>
          </p:nvSpPr>
          <p:spPr>
            <a:xfrm>
              <a:off x="4838893" y="1677717"/>
              <a:ext cx="3376432" cy="23336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900" dirty="0" smtClean="0">
                  <a:solidFill>
                    <a:srgbClr val="838383"/>
                  </a:solidFill>
                </a:rPr>
                <a:t>Деятельность в области информации и связи</a:t>
              </a:r>
              <a:endParaRPr lang="uk-UA" sz="900" dirty="0">
                <a:solidFill>
                  <a:srgbClr val="838383"/>
                </a:solidFill>
              </a:endParaRPr>
            </a:p>
          </p:txBody>
        </p:sp>
        <p:sp>
          <p:nvSpPr>
            <p:cNvPr id="50" name="Прямокутник 7"/>
            <p:cNvSpPr/>
            <p:nvPr/>
          </p:nvSpPr>
          <p:spPr>
            <a:xfrm>
              <a:off x="4162991" y="2920065"/>
              <a:ext cx="3175939" cy="37337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r"/>
              <a:r>
                <a:rPr lang="ru-RU" sz="900" dirty="0">
                  <a:solidFill>
                    <a:srgbClr val="838383"/>
                  </a:solidFill>
                </a:rPr>
                <a:t>Государственное </a:t>
              </a:r>
              <a:r>
                <a:rPr lang="ru-RU" sz="900" dirty="0" smtClean="0">
                  <a:solidFill>
                    <a:srgbClr val="838383"/>
                  </a:solidFill>
                </a:rPr>
                <a:t>управление и обеспечение военной                   безопасности; социальное обеспечение</a:t>
              </a:r>
              <a:endParaRPr lang="ru-RU" sz="900" dirty="0">
                <a:solidFill>
                  <a:srgbClr val="838383"/>
                </a:solidFill>
              </a:endParaRPr>
            </a:p>
          </p:txBody>
        </p:sp>
        <p:sp>
          <p:nvSpPr>
            <p:cNvPr id="51" name="Прямокутник 8"/>
            <p:cNvSpPr/>
            <p:nvPr/>
          </p:nvSpPr>
          <p:spPr>
            <a:xfrm>
              <a:off x="4260290" y="3193198"/>
              <a:ext cx="3080823" cy="373381"/>
            </a:xfrm>
            <a:prstGeom prst="rect">
              <a:avLst/>
            </a:prstGeom>
            <a:ln>
              <a:noFill/>
            </a:ln>
          </p:spPr>
          <p:txBody>
            <a:bodyPr vert="horz" wrap="square" anchor="ctr" anchorCtr="0">
              <a:spAutoFit/>
            </a:bodyPr>
            <a:lstStyle/>
            <a:p>
              <a:pPr algn="r"/>
              <a:r>
                <a:rPr lang="ru-RU" sz="900" dirty="0" smtClean="0">
                  <a:solidFill>
                    <a:srgbClr val="838383"/>
                  </a:solidFill>
                </a:rPr>
                <a:t>Деятельность профессиональная, научная </a:t>
              </a:r>
            </a:p>
            <a:p>
              <a:pPr algn="r"/>
              <a:r>
                <a:rPr lang="ru-RU" sz="900" dirty="0">
                  <a:solidFill>
                    <a:srgbClr val="838383"/>
                  </a:solidFill>
                </a:rPr>
                <a:t> </a:t>
              </a:r>
              <a:r>
                <a:rPr lang="ru-RU" sz="900" dirty="0" smtClean="0">
                  <a:solidFill>
                    <a:srgbClr val="838383"/>
                  </a:solidFill>
                </a:rPr>
                <a:t>                                                и техническая</a:t>
              </a:r>
              <a:endParaRPr lang="uk-UA" sz="900" dirty="0">
                <a:solidFill>
                  <a:srgbClr val="838383"/>
                </a:solidFill>
              </a:endParaRPr>
            </a:p>
          </p:txBody>
        </p:sp>
        <p:sp>
          <p:nvSpPr>
            <p:cNvPr id="52" name="Прямокутник 13"/>
            <p:cNvSpPr/>
            <p:nvPr/>
          </p:nvSpPr>
          <p:spPr>
            <a:xfrm>
              <a:off x="5664202" y="2483681"/>
              <a:ext cx="1676045" cy="23335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r"/>
              <a:r>
                <a:rPr lang="ru-RU" sz="900" dirty="0" smtClean="0">
                  <a:solidFill>
                    <a:srgbClr val="838383"/>
                  </a:solidFill>
                </a:rPr>
                <a:t>Транспортировка и хранение</a:t>
              </a:r>
              <a:endParaRPr lang="ru-RU" sz="900" dirty="0">
                <a:solidFill>
                  <a:srgbClr val="838383"/>
                </a:solidFill>
              </a:endParaRPr>
            </a:p>
          </p:txBody>
        </p:sp>
        <p:sp>
          <p:nvSpPr>
            <p:cNvPr id="53" name="Прямокутник 14"/>
            <p:cNvSpPr/>
            <p:nvPr/>
          </p:nvSpPr>
          <p:spPr>
            <a:xfrm>
              <a:off x="5488671" y="2730447"/>
              <a:ext cx="1852358" cy="23335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r"/>
              <a:r>
                <a:rPr lang="ru-RU" sz="900" dirty="0" smtClean="0">
                  <a:solidFill>
                    <a:srgbClr val="838383"/>
                  </a:solidFill>
                </a:rPr>
                <a:t>Обрабатывающие производства</a:t>
              </a:r>
              <a:endParaRPr lang="ru-RU" sz="900" dirty="0">
                <a:solidFill>
                  <a:srgbClr val="838383"/>
                </a:solidFill>
              </a:endParaRPr>
            </a:p>
          </p:txBody>
        </p:sp>
      </p:grp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3C5DFC76-C3A9-A84F-9775-3B19C6E4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00" y="397154"/>
            <a:ext cx="9518374" cy="701217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363194"/>
                </a:solidFill>
              </a:rPr>
              <a:t>ОТКЛОНЕНИЕ СРЕДНЕМЕСЯЧНОЙ ЗАРАБОТНОЙ ПЛАТЫ </a:t>
            </a:r>
            <a:br>
              <a:rPr lang="ru-RU" sz="2400" dirty="0">
                <a:solidFill>
                  <a:srgbClr val="363194"/>
                </a:solidFill>
              </a:rPr>
            </a:br>
            <a:r>
              <a:rPr lang="ru-RU" sz="2400" dirty="0">
                <a:solidFill>
                  <a:srgbClr val="363194"/>
                </a:solidFill>
              </a:rPr>
              <a:t>ОТ СРЕДНЕРЕСПУБЛИКАНСКОГО </a:t>
            </a:r>
            <a:r>
              <a:rPr lang="ru-RU" sz="2400" dirty="0" smtClean="0">
                <a:solidFill>
                  <a:srgbClr val="363194"/>
                </a:solidFill>
              </a:rPr>
              <a:t>УРОВНЯ* </a:t>
            </a:r>
            <a:endParaRPr lang="ru-RU" sz="1400" dirty="0">
              <a:solidFill>
                <a:srgbClr val="282A2E"/>
              </a:solidFill>
            </a:endParaRPr>
          </a:p>
        </p:txBody>
      </p:sp>
      <p:sp>
        <p:nvSpPr>
          <p:cNvPr id="31" name="Текст 3"/>
          <p:cNvSpPr txBox="1">
            <a:spLocks/>
          </p:cNvSpPr>
          <p:nvPr/>
        </p:nvSpPr>
        <p:spPr>
          <a:xfrm>
            <a:off x="609717" y="6123866"/>
            <a:ext cx="3525245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полному кругу организаций.</a:t>
            </a:r>
            <a:r>
              <a:rPr lang="ru-RU" sz="700" dirty="0" smtClean="0">
                <a:solidFill>
                  <a:srgbClr val="838383"/>
                </a:solidFill>
              </a:rPr>
              <a:t> </a:t>
            </a:r>
            <a:endParaRPr lang="ru-RU" sz="700" dirty="0">
              <a:solidFill>
                <a:srgbClr val="838383"/>
              </a:solidFill>
            </a:endParaRPr>
          </a:p>
        </p:txBody>
      </p:sp>
      <p:sp>
        <p:nvSpPr>
          <p:cNvPr id="32" name="Заголовок 17">
            <a:extLst>
              <a:ext uri="{FF2B5EF4-FFF2-40B4-BE49-F238E27FC236}">
                <a16:creationId xmlns:a16="http://schemas.microsoft.com/office/drawing/2014/main" xmlns="" id="{0A085615-A0FC-4AC4-3F61-F12038C01253}"/>
              </a:ext>
            </a:extLst>
          </p:cNvPr>
          <p:cNvSpPr txBox="1">
            <a:spLocks/>
          </p:cNvSpPr>
          <p:nvPr/>
        </p:nvSpPr>
        <p:spPr>
          <a:xfrm>
            <a:off x="599661" y="9897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Прямокутник 15"/>
          <p:cNvSpPr/>
          <p:nvPr/>
        </p:nvSpPr>
        <p:spPr>
          <a:xfrm>
            <a:off x="3024778" y="3614487"/>
            <a:ext cx="370453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6B6B6B"/>
                </a:solidFill>
              </a:rPr>
              <a:t> </a:t>
            </a:r>
            <a:r>
              <a:rPr lang="ru-RU" sz="900" dirty="0" smtClean="0">
                <a:solidFill>
                  <a:srgbClr val="838383"/>
                </a:solidFill>
              </a:rPr>
              <a:t>Деятельность </a:t>
            </a:r>
            <a:r>
              <a:rPr lang="ru-RU" sz="900" dirty="0">
                <a:solidFill>
                  <a:srgbClr val="838383"/>
                </a:solidFill>
              </a:rPr>
              <a:t>в </a:t>
            </a:r>
            <a:r>
              <a:rPr lang="ru-RU" sz="900" dirty="0" smtClean="0">
                <a:solidFill>
                  <a:srgbClr val="838383"/>
                </a:solidFill>
              </a:rPr>
              <a:t>области здравоохранения и социальных </a:t>
            </a:r>
            <a:r>
              <a:rPr lang="ru-RU" sz="900" dirty="0">
                <a:solidFill>
                  <a:srgbClr val="838383"/>
                </a:solidFill>
              </a:rPr>
              <a:t>услуг </a:t>
            </a:r>
          </a:p>
        </p:txBody>
      </p:sp>
      <p:sp>
        <p:nvSpPr>
          <p:cNvPr id="34" name="Прямокутник 34"/>
          <p:cNvSpPr/>
          <p:nvPr/>
        </p:nvSpPr>
        <p:spPr>
          <a:xfrm>
            <a:off x="6574570" y="5696393"/>
            <a:ext cx="9028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Образование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36" name="Прямокутник 32"/>
          <p:cNvSpPr/>
          <p:nvPr/>
        </p:nvSpPr>
        <p:spPr>
          <a:xfrm>
            <a:off x="6580169" y="4908654"/>
            <a:ext cx="38536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Деятельность гостиниц и предприятий общественного питания</a:t>
            </a:r>
            <a:endParaRPr lang="uk-UA" sz="900" dirty="0">
              <a:solidFill>
                <a:srgbClr val="838383"/>
              </a:solidFill>
            </a:endParaRPr>
          </a:p>
        </p:txBody>
      </p:sp>
      <p:sp>
        <p:nvSpPr>
          <p:cNvPr id="37" name="Прямокутник 35"/>
          <p:cNvSpPr/>
          <p:nvPr/>
        </p:nvSpPr>
        <p:spPr>
          <a:xfrm>
            <a:off x="6579433" y="3809181"/>
            <a:ext cx="4310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Водоснабжение, водоотведение организация сбора и утилизация отходов, деятельность по ликвидации загрязнений</a:t>
            </a:r>
            <a:endParaRPr lang="uk-UA" sz="900" dirty="0">
              <a:solidFill>
                <a:srgbClr val="838383"/>
              </a:solidFill>
            </a:endParaRPr>
          </a:p>
        </p:txBody>
      </p:sp>
      <p:sp>
        <p:nvSpPr>
          <p:cNvPr id="38" name="Прямокутник 35"/>
          <p:cNvSpPr/>
          <p:nvPr/>
        </p:nvSpPr>
        <p:spPr>
          <a:xfrm>
            <a:off x="6575729" y="4131347"/>
            <a:ext cx="46148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Торговля оптовая и розничная; ремонт автотранспортных средств и мотоциклов</a:t>
            </a:r>
            <a:endParaRPr lang="uk-UA" sz="900" dirty="0">
              <a:solidFill>
                <a:srgbClr val="838383"/>
              </a:solidFill>
            </a:endParaRPr>
          </a:p>
        </p:txBody>
      </p:sp>
      <p:sp>
        <p:nvSpPr>
          <p:cNvPr id="39" name="Прямокутник 36"/>
          <p:cNvSpPr/>
          <p:nvPr/>
        </p:nvSpPr>
        <p:spPr>
          <a:xfrm>
            <a:off x="6572278" y="4658829"/>
            <a:ext cx="44499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Сельское, лесное хозяйство, охота, рыболовство и рыбоводство</a:t>
            </a:r>
            <a:endParaRPr lang="uk-UA" sz="900" dirty="0">
              <a:solidFill>
                <a:srgbClr val="838383"/>
              </a:solidFill>
            </a:endParaRPr>
          </a:p>
        </p:txBody>
      </p:sp>
      <p:sp>
        <p:nvSpPr>
          <p:cNvPr id="40" name="Прямокутник 37"/>
          <p:cNvSpPr/>
          <p:nvPr/>
        </p:nvSpPr>
        <p:spPr>
          <a:xfrm>
            <a:off x="6580479" y="5169234"/>
            <a:ext cx="431004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Деятельность по операциям с недвижимым имуществом</a:t>
            </a:r>
            <a:endParaRPr lang="uk-UA" sz="900" dirty="0">
              <a:solidFill>
                <a:srgbClr val="838383"/>
              </a:solidFill>
            </a:endParaRPr>
          </a:p>
        </p:txBody>
      </p:sp>
      <p:sp>
        <p:nvSpPr>
          <p:cNvPr id="41" name="Прямокутник 16"/>
          <p:cNvSpPr/>
          <p:nvPr/>
        </p:nvSpPr>
        <p:spPr>
          <a:xfrm>
            <a:off x="6576850" y="4344911"/>
            <a:ext cx="3555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Деятельность в области культуры, спорта, организации досуга и развлечений</a:t>
            </a:r>
            <a:endParaRPr lang="uk-UA" sz="900" dirty="0">
              <a:solidFill>
                <a:srgbClr val="838383"/>
              </a:solidFill>
            </a:endParaRPr>
          </a:p>
        </p:txBody>
      </p:sp>
      <p:sp>
        <p:nvSpPr>
          <p:cNvPr id="42" name="Прямокутник 33"/>
          <p:cNvSpPr/>
          <p:nvPr/>
        </p:nvSpPr>
        <p:spPr>
          <a:xfrm>
            <a:off x="6569998" y="5436595"/>
            <a:ext cx="21563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Предоставление прочих видов услуг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43" name="Прямокутник 40"/>
          <p:cNvSpPr/>
          <p:nvPr/>
        </p:nvSpPr>
        <p:spPr>
          <a:xfrm>
            <a:off x="6583714" y="5942471"/>
            <a:ext cx="4580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Деятельность административная и </a:t>
            </a:r>
            <a:r>
              <a:rPr lang="ru-RU" sz="900" dirty="0">
                <a:solidFill>
                  <a:srgbClr val="838383"/>
                </a:solidFill>
              </a:rPr>
              <a:t>сопутствующие</a:t>
            </a:r>
            <a:r>
              <a:rPr lang="ru-RU" sz="900" b="1" dirty="0">
                <a:solidFill>
                  <a:srgbClr val="838383"/>
                </a:solidFill>
              </a:rPr>
              <a:t> </a:t>
            </a:r>
            <a:r>
              <a:rPr lang="ru-RU" sz="900" dirty="0">
                <a:solidFill>
                  <a:srgbClr val="838383"/>
                </a:solidFill>
              </a:rPr>
              <a:t>дополнительные</a:t>
            </a:r>
            <a:r>
              <a:rPr lang="ru-RU" sz="900" b="1" dirty="0">
                <a:solidFill>
                  <a:srgbClr val="838383"/>
                </a:solidFill>
              </a:rPr>
              <a:t> </a:t>
            </a:r>
            <a:r>
              <a:rPr lang="ru-RU" sz="900" dirty="0">
                <a:solidFill>
                  <a:srgbClr val="838383"/>
                </a:solidFill>
              </a:rPr>
              <a:t>услуги</a:t>
            </a:r>
            <a:endParaRPr lang="uk-UA" sz="900" dirty="0">
              <a:solidFill>
                <a:srgbClr val="838383"/>
              </a:solidFill>
            </a:endParaRPr>
          </a:p>
          <a:p>
            <a:r>
              <a:rPr lang="ru-RU" sz="900" dirty="0" smtClean="0">
                <a:solidFill>
                  <a:srgbClr val="838383"/>
                </a:solidFill>
              </a:rPr>
              <a:t>                </a:t>
            </a:r>
          </a:p>
        </p:txBody>
      </p:sp>
      <p:sp>
        <p:nvSpPr>
          <p:cNvPr id="33" name="Заголовок 17">
            <a:extLst>
              <a:ext uri="{FF2B5EF4-FFF2-40B4-BE49-F238E27FC236}">
                <a16:creationId xmlns:a16="http://schemas.microsoft.com/office/drawing/2014/main" xmlns="" id="{B29C8579-F104-14F7-DAD5-8DB26976FF02}"/>
              </a:ext>
            </a:extLst>
          </p:cNvPr>
          <p:cNvSpPr txBox="1">
            <a:spLocks/>
          </p:cNvSpPr>
          <p:nvPr/>
        </p:nvSpPr>
        <p:spPr>
          <a:xfrm>
            <a:off x="601200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/>
                </a:solidFill>
              </a:rPr>
              <a:t>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20425" y="2629872"/>
            <a:ext cx="1982360" cy="1751195"/>
          </a:xfrm>
          <a:prstGeom prst="roundRect">
            <a:avLst>
              <a:gd name="adj" fmla="val 4452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48FFCABA-CBB5-C3E2-772E-82B490415A67}"/>
              </a:ext>
            </a:extLst>
          </p:cNvPr>
          <p:cNvSpPr/>
          <p:nvPr/>
        </p:nvSpPr>
        <p:spPr>
          <a:xfrm>
            <a:off x="851082" y="2876869"/>
            <a:ext cx="3238076" cy="867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Среднемесячная</a:t>
            </a:r>
          </a:p>
          <a:p>
            <a:pPr>
              <a:lnSpc>
                <a:spcPct val="9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номинальная 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ачисленная</a:t>
            </a:r>
          </a:p>
          <a:p>
            <a:pPr>
              <a:lnSpc>
                <a:spcPct val="9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заработная плата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38C06513-3025-21C5-5C09-18360DEAA45F}"/>
              </a:ext>
            </a:extLst>
          </p:cNvPr>
          <p:cNvSpPr/>
          <p:nvPr/>
        </p:nvSpPr>
        <p:spPr>
          <a:xfrm>
            <a:off x="853754" y="3644695"/>
            <a:ext cx="16438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46 804</a:t>
            </a:r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21354" y="5374228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57" name="Овал 56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30554" y="5850089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71A15B9C-0196-AABB-B359-BD805B18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3"/>
            <a:ext cx="9518374" cy="759619"/>
          </a:xfrm>
          <a:solidFill>
            <a:srgbClr val="FFFFFF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363194"/>
                </a:solidFill>
              </a:rPr>
              <a:t>ТЕМПЫ НОМИНАЛЬНОЙ, РЕАЛЬНОЙ ЗАРАБОТНОЙ ПЛАТЫ</a:t>
            </a:r>
            <a:r>
              <a:rPr lang="ru-RU" baseline="30000" dirty="0">
                <a:solidFill>
                  <a:srgbClr val="363194"/>
                </a:solidFill>
              </a:rPr>
              <a:t/>
            </a:r>
            <a:br>
              <a:rPr lang="ru-RU" baseline="30000" dirty="0">
                <a:solidFill>
                  <a:srgbClr val="363194"/>
                </a:solidFill>
              </a:rPr>
            </a:br>
            <a:r>
              <a:rPr lang="ru-RU" dirty="0" smtClean="0">
                <a:solidFill>
                  <a:srgbClr val="363194"/>
                </a:solidFill>
              </a:rPr>
              <a:t>И ИНДЕКСА ПОТРЕБИТЕЛЬСКИХ ЦЕН*</a:t>
            </a:r>
            <a:endParaRPr lang="ru-RU" dirty="0">
              <a:solidFill>
                <a:srgbClr val="363194"/>
              </a:solidFill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609717" y="6123866"/>
            <a:ext cx="3525245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полному кругу организаций. </a:t>
            </a:r>
            <a:endParaRPr lang="ru-RU" sz="900" dirty="0">
              <a:solidFill>
                <a:srgbClr val="838383"/>
              </a:solidFill>
            </a:endParaRP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3AD6CCDE-D8CC-1611-C358-7843EB41D450}"/>
              </a:ext>
            </a:extLst>
          </p:cNvPr>
          <p:cNvGrpSpPr/>
          <p:nvPr/>
        </p:nvGrpSpPr>
        <p:grpSpPr>
          <a:xfrm>
            <a:off x="11306306" y="1955898"/>
            <a:ext cx="183231" cy="86626"/>
            <a:chOff x="9413479" y="5685290"/>
            <a:chExt cx="269367" cy="121362"/>
          </a:xfrm>
        </p:grpSpPr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xmlns="" id="{18882CBA-A20F-C238-7FEE-41F30D669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3479" y="5707396"/>
              <a:ext cx="102089" cy="9925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xmlns="" id="{C533598A-5172-FA99-764D-F4712C19EA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4242" y="5707396"/>
              <a:ext cx="75721" cy="7361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xmlns="" id="{1A99AAB6-F1AA-1AC2-C69C-3039E5E8F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389" y="5685290"/>
              <a:ext cx="98457" cy="9572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Заголовок 17">
            <a:extLst>
              <a:ext uri="{FF2B5EF4-FFF2-40B4-BE49-F238E27FC236}">
                <a16:creationId xmlns="" xmlns:a16="http://schemas.microsoft.com/office/drawing/2014/main" id="{4AC5BCDC-BDD9-0B9C-EE0C-E69BDF89D363}"/>
              </a:ext>
            </a:extLst>
          </p:cNvPr>
          <p:cNvSpPr txBox="1">
            <a:spLocks/>
          </p:cNvSpPr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</a:rPr>
              <a:t>в % к предыдущему месяцу </a:t>
            </a:r>
            <a:endParaRPr lang="ru-RU" sz="1400" baseline="30000" dirty="0">
              <a:solidFill>
                <a:srgbClr val="282A2E"/>
              </a:solidFill>
            </a:endParaRPr>
          </a:p>
        </p:txBody>
      </p:sp>
      <p:graphicFrame>
        <p:nvGraphicFramePr>
          <p:cNvPr id="41" name="Диаграмма 40">
            <a:extLst>
              <a:ext uri="{FF2B5EF4-FFF2-40B4-BE49-F238E27FC236}">
                <a16:creationId xmlns="" xmlns:a16="http://schemas.microsoft.com/office/drawing/2014/main" id="{D1914BD1-FC85-3B91-7390-549326F66F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4576701"/>
              </p:ext>
            </p:extLst>
          </p:nvPr>
        </p:nvGraphicFramePr>
        <p:xfrm>
          <a:off x="2747964" y="1520824"/>
          <a:ext cx="8780056" cy="345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object 29">
            <a:extLst>
              <a:ext uri="{FF2B5EF4-FFF2-40B4-BE49-F238E27FC236}">
                <a16:creationId xmlns="" xmlns:a16="http://schemas.microsoft.com/office/drawing/2014/main" id="{2368C5D6-F8B2-F9C5-0B65-6704C600C09C}"/>
              </a:ext>
            </a:extLst>
          </p:cNvPr>
          <p:cNvSpPr txBox="1"/>
          <p:nvPr/>
        </p:nvSpPr>
        <p:spPr>
          <a:xfrm>
            <a:off x="5699701" y="5007600"/>
            <a:ext cx="255014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202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3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4" name="object 29">
            <a:extLst>
              <a:ext uri="{FF2B5EF4-FFF2-40B4-BE49-F238E27FC236}">
                <a16:creationId xmlns="" xmlns:a16="http://schemas.microsoft.com/office/drawing/2014/main" id="{50A26379-BFCC-50D3-125F-9C5AB1DD37D8}"/>
              </a:ext>
            </a:extLst>
          </p:cNvPr>
          <p:cNvSpPr txBox="1"/>
          <p:nvPr/>
        </p:nvSpPr>
        <p:spPr>
          <a:xfrm>
            <a:off x="10761670" y="5007600"/>
            <a:ext cx="78499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202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4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6" name="object 29">
            <a:extLst>
              <a:ext uri="{FF2B5EF4-FFF2-40B4-BE49-F238E27FC236}">
                <a16:creationId xmlns="" xmlns:a16="http://schemas.microsoft.com/office/drawing/2014/main" id="{C2FF519F-0965-C0CA-7AA5-3EC205A63C4A}"/>
              </a:ext>
            </a:extLst>
          </p:cNvPr>
          <p:cNvSpPr txBox="1"/>
          <p:nvPr/>
        </p:nvSpPr>
        <p:spPr>
          <a:xfrm>
            <a:off x="3453290" y="5814598"/>
            <a:ext cx="200696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cs typeface="Arial"/>
              </a:rPr>
              <a:t>Индекс потребительских цен</a:t>
            </a:r>
          </a:p>
        </p:txBody>
      </p:sp>
      <p:sp>
        <p:nvSpPr>
          <p:cNvPr id="47" name="object 29">
            <a:extLst>
              <a:ext uri="{FF2B5EF4-FFF2-40B4-BE49-F238E27FC236}">
                <a16:creationId xmlns="" xmlns:a16="http://schemas.microsoft.com/office/drawing/2014/main" id="{BE387280-DC21-36C3-C134-01AF9BAC704F}"/>
              </a:ext>
            </a:extLst>
          </p:cNvPr>
          <p:cNvSpPr txBox="1"/>
          <p:nvPr/>
        </p:nvSpPr>
        <p:spPr>
          <a:xfrm>
            <a:off x="5789879" y="5814598"/>
            <a:ext cx="2108758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cs typeface="Arial"/>
              </a:rPr>
              <a:t>Темп номинальной заработной платы</a:t>
            </a:r>
          </a:p>
          <a:p>
            <a:pPr marL="12700">
              <a:spcBef>
                <a:spcPts val="100"/>
              </a:spcBef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cs typeface="Arial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2B88FAEB-2A75-90EA-7DC7-9091531A82E2}"/>
              </a:ext>
            </a:extLst>
          </p:cNvPr>
          <p:cNvSpPr/>
          <p:nvPr/>
        </p:nvSpPr>
        <p:spPr>
          <a:xfrm>
            <a:off x="5554335" y="5820446"/>
            <a:ext cx="175933" cy="176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object 29">
            <a:extLst>
              <a:ext uri="{FF2B5EF4-FFF2-40B4-BE49-F238E27FC236}">
                <a16:creationId xmlns="" xmlns:a16="http://schemas.microsoft.com/office/drawing/2014/main" id="{8D17D430-8594-B76B-365D-6F2E408C6669}"/>
              </a:ext>
            </a:extLst>
          </p:cNvPr>
          <p:cNvSpPr txBox="1"/>
          <p:nvPr/>
        </p:nvSpPr>
        <p:spPr>
          <a:xfrm>
            <a:off x="8137680" y="5814598"/>
            <a:ext cx="200802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cs typeface="Arial"/>
              </a:rPr>
              <a:t>Темп реальной заработной платы</a:t>
            </a:r>
          </a:p>
        </p:txBody>
      </p:sp>
      <p:sp>
        <p:nvSpPr>
          <p:cNvPr id="50" name="Овал 49">
            <a:extLst>
              <a:ext uri="{FF2B5EF4-FFF2-40B4-BE49-F238E27FC236}">
                <a16:creationId xmlns="" xmlns:a16="http://schemas.microsoft.com/office/drawing/2014/main" id="{8F5744BD-AB93-D835-5807-41014B8E22FD}"/>
              </a:ext>
            </a:extLst>
          </p:cNvPr>
          <p:cNvSpPr/>
          <p:nvPr/>
        </p:nvSpPr>
        <p:spPr>
          <a:xfrm>
            <a:off x="7902138" y="5820446"/>
            <a:ext cx="175933" cy="176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object 42">
            <a:extLst>
              <a:ext uri="{FF2B5EF4-FFF2-40B4-BE49-F238E27FC236}">
                <a16:creationId xmlns="" xmlns:a16="http://schemas.microsoft.com/office/drawing/2014/main" id="{FCD5C606-0CF4-4959-86DA-2615CCC916C0}"/>
              </a:ext>
            </a:extLst>
          </p:cNvPr>
          <p:cNvSpPr/>
          <p:nvPr/>
        </p:nvSpPr>
        <p:spPr>
          <a:xfrm>
            <a:off x="3157613" y="5907429"/>
            <a:ext cx="24142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254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Группа 7"/>
          <p:cNvGrpSpPr/>
          <p:nvPr/>
        </p:nvGrpSpPr>
        <p:grpSpPr>
          <a:xfrm>
            <a:off x="716400" y="2635200"/>
            <a:ext cx="3376471" cy="2604587"/>
            <a:chOff x="695325" y="1511811"/>
            <a:chExt cx="3376471" cy="2604587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695325" y="1511811"/>
              <a:ext cx="1937347" cy="2604587"/>
            </a:xfrm>
            <a:prstGeom prst="roundRect">
              <a:avLst>
                <a:gd name="adj" fmla="val 4735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24206" y="1707209"/>
              <a:ext cx="3247590" cy="2236118"/>
              <a:chOff x="8073560" y="2011198"/>
              <a:chExt cx="3247590" cy="2236118"/>
            </a:xfrm>
          </p:grpSpPr>
          <p:sp>
            <p:nvSpPr>
              <p:cNvPr id="54" name="Прямоугольник 53">
                <a:extLst>
                  <a:ext uri="{FF2B5EF4-FFF2-40B4-BE49-F238E27FC236}">
                    <a16:creationId xmlns="" xmlns:a16="http://schemas.microsoft.com/office/drawing/2014/main" id="{48FFCABA-CBB5-C3E2-772E-82B490415A67}"/>
                  </a:ext>
                </a:extLst>
              </p:cNvPr>
              <p:cNvSpPr/>
              <p:nvPr/>
            </p:nvSpPr>
            <p:spPr>
              <a:xfrm>
                <a:off x="8083074" y="2011198"/>
                <a:ext cx="3238076" cy="618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ru-RU" sz="1200" b="1" kern="100" dirty="0">
                    <a:solidFill>
                      <a:srgbClr val="282A2E"/>
                    </a:solidFill>
                    <a:latin typeface="+mj-lt"/>
                    <a:cs typeface="Arial" panose="020B0604020202020204" pitchFamily="34" charset="0"/>
                  </a:rPr>
                  <a:t>Темп номинальной </a:t>
                </a:r>
                <a:endParaRPr lang="ru-RU" sz="1200" b="1" kern="100" dirty="0" smtClean="0">
                  <a:solidFill>
                    <a:srgbClr val="282A2E"/>
                  </a:solidFill>
                  <a:latin typeface="+mj-lt"/>
                  <a:cs typeface="Arial" panose="020B0604020202020204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ru-RU" sz="1200" b="1" kern="100" dirty="0" smtClean="0">
                    <a:solidFill>
                      <a:srgbClr val="282A2E"/>
                    </a:solidFill>
                    <a:latin typeface="+mj-lt"/>
                    <a:cs typeface="Arial" panose="020B0604020202020204" pitchFamily="34" charset="0"/>
                  </a:rPr>
                  <a:t>заработной </a:t>
                </a:r>
                <a:r>
                  <a:rPr lang="ru-RU" sz="1200" b="1" kern="100" dirty="0">
                    <a:solidFill>
                      <a:srgbClr val="282A2E"/>
                    </a:solidFill>
                    <a:latin typeface="+mj-lt"/>
                    <a:cs typeface="Arial" panose="020B0604020202020204" pitchFamily="34" charset="0"/>
                  </a:rPr>
                  <a:t>платы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Прямоугольник 54">
                <a:extLst>
                  <a:ext uri="{FF2B5EF4-FFF2-40B4-BE49-F238E27FC236}">
                    <a16:creationId xmlns="" xmlns:a16="http://schemas.microsoft.com/office/drawing/2014/main" id="{38C06513-3025-21C5-5C09-18360DEAA45F}"/>
                  </a:ext>
                </a:extLst>
              </p:cNvPr>
              <p:cNvSpPr/>
              <p:nvPr/>
            </p:nvSpPr>
            <p:spPr>
              <a:xfrm>
                <a:off x="8074279" y="2354171"/>
                <a:ext cx="13304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72,5</a:t>
                </a:r>
                <a:endParaRPr lang="uk-UA" sz="2400" b="1" dirty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Прямоугольник 56">
                <a:extLst>
                  <a:ext uri="{FF2B5EF4-FFF2-40B4-BE49-F238E27FC236}">
                    <a16:creationId xmlns="" xmlns:a16="http://schemas.microsoft.com/office/drawing/2014/main" id="{9CF2926D-70C3-8221-D65E-4FEC3A6CED38}"/>
                  </a:ext>
                </a:extLst>
              </p:cNvPr>
              <p:cNvSpPr/>
              <p:nvPr/>
            </p:nvSpPr>
            <p:spPr>
              <a:xfrm>
                <a:off x="8074279" y="3128692"/>
                <a:ext cx="13304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72,1</a:t>
                </a:r>
                <a:endPara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Прямоугольник 57">
                <a:extLst>
                  <a:ext uri="{FF2B5EF4-FFF2-40B4-BE49-F238E27FC236}">
                    <a16:creationId xmlns="" xmlns:a16="http://schemas.microsoft.com/office/drawing/2014/main" id="{B70C9448-CDDB-A7E4-A862-EC407D16C8E8}"/>
                  </a:ext>
                </a:extLst>
              </p:cNvPr>
              <p:cNvSpPr/>
              <p:nvPr/>
            </p:nvSpPr>
            <p:spPr>
              <a:xfrm>
                <a:off x="8080816" y="3594068"/>
                <a:ext cx="3238076" cy="480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ru-RU" sz="1200" b="1" kern="100" dirty="0" smtClean="0">
                    <a:solidFill>
                      <a:srgbClr val="282A2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ИПЦ</a:t>
                </a:r>
                <a:r>
                  <a:rPr lang="ru-RU" sz="1600" b="1" kern="100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1600" b="1" kern="1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1600" b="1" kern="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Прямоугольник 63">
                <a:extLst>
                  <a:ext uri="{FF2B5EF4-FFF2-40B4-BE49-F238E27FC236}">
                    <a16:creationId xmlns="" xmlns:a16="http://schemas.microsoft.com/office/drawing/2014/main" id="{9CF2926D-70C3-8221-D65E-4FEC3A6CED38}"/>
                  </a:ext>
                </a:extLst>
              </p:cNvPr>
              <p:cNvSpPr/>
              <p:nvPr/>
            </p:nvSpPr>
            <p:spPr>
              <a:xfrm>
                <a:off x="8073560" y="3785651"/>
                <a:ext cx="13304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DA5EBF11-38DE-7F17-F955-AB12766F0AA5}"/>
              </a:ext>
            </a:extLst>
          </p:cNvPr>
          <p:cNvSpPr txBox="1"/>
          <p:nvPr/>
        </p:nvSpPr>
        <p:spPr>
          <a:xfrm>
            <a:off x="2934155" y="1439315"/>
            <a:ext cx="287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838383"/>
                </a:solidFill>
              </a:rPr>
              <a:t>%</a:t>
            </a: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081992" y="4436958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0869806" y="4436958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1478783" y="4438800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715201" y="5239787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19820" y="5623733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9CF2926D-70C3-8221-D65E-4FEC3A6CED38}"/>
              </a:ext>
            </a:extLst>
          </p:cNvPr>
          <p:cNvSpPr/>
          <p:nvPr/>
        </p:nvSpPr>
        <p:spPr>
          <a:xfrm>
            <a:off x="837661" y="4608064"/>
            <a:ext cx="1330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100,6</a:t>
            </a:r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B70C9448-CDDB-A7E4-A862-EC407D16C8E8}"/>
              </a:ext>
            </a:extLst>
          </p:cNvPr>
          <p:cNvSpPr/>
          <p:nvPr/>
        </p:nvSpPr>
        <p:spPr>
          <a:xfrm>
            <a:off x="853200" y="3598950"/>
            <a:ext cx="1651461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kern="100" dirty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Темп реальной </a:t>
            </a:r>
            <a:endParaRPr lang="ru-RU" sz="1200" b="1" kern="100" dirty="0" smtClean="0">
              <a:solidFill>
                <a:srgbClr val="282A2E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200" b="1" kern="100" dirty="0" smtClean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заработной </a:t>
            </a:r>
            <a:r>
              <a:rPr lang="ru-RU" sz="1200" b="1" kern="100" dirty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платы</a:t>
            </a:r>
          </a:p>
          <a:p>
            <a:pPr>
              <a:lnSpc>
                <a:spcPct val="9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Скругленный прямоугольник 69"/>
          <p:cNvSpPr/>
          <p:nvPr/>
        </p:nvSpPr>
        <p:spPr>
          <a:xfrm>
            <a:off x="716400" y="2635200"/>
            <a:ext cx="1937347" cy="2604587"/>
          </a:xfrm>
          <a:prstGeom prst="roundRect">
            <a:avLst>
              <a:gd name="adj" fmla="val 4717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71A15B9C-0196-AABB-B359-BD805B18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3"/>
            <a:ext cx="9518374" cy="7596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363194"/>
                </a:solidFill>
              </a:rPr>
              <a:t>ТЕМПЫ НОМИНАЛЬНОЙ, РЕАЛЬНОЙ ЗАРАБОТНОЙ </a:t>
            </a:r>
            <a:r>
              <a:rPr lang="ru-RU" dirty="0" smtClean="0">
                <a:solidFill>
                  <a:srgbClr val="363194"/>
                </a:solidFill>
              </a:rPr>
              <a:t>ПЛАТЫ</a:t>
            </a:r>
            <a:r>
              <a:rPr lang="ru-RU" baseline="30000" dirty="0">
                <a:solidFill>
                  <a:srgbClr val="363194"/>
                </a:solidFill>
              </a:rPr>
              <a:t/>
            </a:r>
            <a:br>
              <a:rPr lang="ru-RU" baseline="30000" dirty="0">
                <a:solidFill>
                  <a:srgbClr val="363194"/>
                </a:solidFill>
              </a:rPr>
            </a:br>
            <a:r>
              <a:rPr lang="ru-RU" dirty="0">
                <a:solidFill>
                  <a:srgbClr val="363194"/>
                </a:solidFill>
              </a:rPr>
              <a:t>И ИНДЕКСА ПОТРЕБИТЕЛЬСКИХ </a:t>
            </a:r>
            <a:r>
              <a:rPr lang="ru-RU" dirty="0" smtClean="0">
                <a:solidFill>
                  <a:srgbClr val="363194"/>
                </a:solidFill>
              </a:rPr>
              <a:t>ЦЕН*</a:t>
            </a:r>
            <a:endParaRPr lang="ru-RU" dirty="0">
              <a:solidFill>
                <a:srgbClr val="363194"/>
              </a:solidFill>
            </a:endParaRPr>
          </a:p>
        </p:txBody>
      </p:sp>
      <p:sp>
        <p:nvSpPr>
          <p:cNvPr id="5" name="Заголовок 17">
            <a:extLst>
              <a:ext uri="{FF2B5EF4-FFF2-40B4-BE49-F238E27FC236}">
                <a16:creationId xmlns="" xmlns:a16="http://schemas.microsoft.com/office/drawing/2014/main" id="{0A085615-A0FC-4AC4-3F61-F12038C01253}"/>
              </a:ext>
            </a:extLst>
          </p:cNvPr>
          <p:cNvSpPr txBox="1">
            <a:spLocks/>
          </p:cNvSpPr>
          <p:nvPr/>
        </p:nvSpPr>
        <p:spPr>
          <a:xfrm>
            <a:off x="599660" y="891428"/>
            <a:ext cx="9939837" cy="392153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ru-RU" sz="1400" dirty="0" smtClean="0">
              <a:solidFill>
                <a:srgbClr val="282A2E"/>
              </a:solidFill>
            </a:endParaRPr>
          </a:p>
          <a:p>
            <a:pPr>
              <a:spcBef>
                <a:spcPts val="0"/>
              </a:spcBef>
            </a:pPr>
            <a:r>
              <a:rPr lang="ru-RU" sz="1500" dirty="0" smtClean="0">
                <a:solidFill>
                  <a:srgbClr val="282A2E"/>
                </a:solidFill>
              </a:rPr>
              <a:t>в </a:t>
            </a:r>
            <a:r>
              <a:rPr lang="ru-RU" sz="1500" dirty="0">
                <a:solidFill>
                  <a:srgbClr val="282A2E"/>
                </a:solidFill>
              </a:rPr>
              <a:t>% к соответствующему месяцу прошлого года</a:t>
            </a:r>
          </a:p>
        </p:txBody>
      </p:sp>
      <p:sp>
        <p:nvSpPr>
          <p:cNvPr id="16" name="Текст 3"/>
          <p:cNvSpPr txBox="1">
            <a:spLocks/>
          </p:cNvSpPr>
          <p:nvPr/>
        </p:nvSpPr>
        <p:spPr>
          <a:xfrm>
            <a:off x="609717" y="6123866"/>
            <a:ext cx="3525245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полному кругу организаций. 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38C06513-3025-21C5-5C09-18360DEAA45F}"/>
              </a:ext>
            </a:extLst>
          </p:cNvPr>
          <p:cNvSpPr/>
          <p:nvPr/>
        </p:nvSpPr>
        <p:spPr>
          <a:xfrm>
            <a:off x="838742" y="3175726"/>
            <a:ext cx="1330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111,0</a:t>
            </a:r>
            <a:endParaRPr lang="uk-UA" sz="24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B70C9448-CDDB-A7E4-A862-EC407D16C8E8}"/>
              </a:ext>
            </a:extLst>
          </p:cNvPr>
          <p:cNvSpPr/>
          <p:nvPr/>
        </p:nvSpPr>
        <p:spPr>
          <a:xfrm>
            <a:off x="853200" y="3598950"/>
            <a:ext cx="1651461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kern="100" dirty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Темп реальной </a:t>
            </a:r>
            <a:endParaRPr lang="ru-RU" sz="1200" b="1" kern="100" dirty="0" smtClean="0">
              <a:solidFill>
                <a:srgbClr val="282A2E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200" b="1" kern="100" dirty="0" smtClean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заработной </a:t>
            </a:r>
            <a:r>
              <a:rPr lang="ru-RU" sz="1200" b="1" kern="100" dirty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платы</a:t>
            </a:r>
          </a:p>
          <a:p>
            <a:pPr>
              <a:lnSpc>
                <a:spcPct val="9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9CF2926D-70C3-8221-D65E-4FEC3A6CED38}"/>
              </a:ext>
            </a:extLst>
          </p:cNvPr>
          <p:cNvSpPr/>
          <p:nvPr/>
        </p:nvSpPr>
        <p:spPr>
          <a:xfrm>
            <a:off x="838742" y="3949200"/>
            <a:ext cx="1330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103,3</a:t>
            </a:r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B70C9448-CDDB-A7E4-A862-EC407D16C8E8}"/>
              </a:ext>
            </a:extLst>
          </p:cNvPr>
          <p:cNvSpPr/>
          <p:nvPr/>
        </p:nvSpPr>
        <p:spPr>
          <a:xfrm>
            <a:off x="853200" y="4413600"/>
            <a:ext cx="323807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kern="1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ИПЦ</a:t>
            </a:r>
            <a:r>
              <a:rPr lang="ru-RU" sz="1600" b="1" kern="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kern="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9CF2926D-70C3-8221-D65E-4FEC3A6CED38}"/>
              </a:ext>
            </a:extLst>
          </p:cNvPr>
          <p:cNvSpPr/>
          <p:nvPr/>
        </p:nvSpPr>
        <p:spPr>
          <a:xfrm>
            <a:off x="846000" y="4604400"/>
            <a:ext cx="1330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4000" y="1440000"/>
            <a:ext cx="2872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838383"/>
                </a:solidFill>
              </a:rPr>
              <a:t>%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41" name="object 29">
            <a:extLst>
              <a:ext uri="{FF2B5EF4-FFF2-40B4-BE49-F238E27FC236}">
                <a16:creationId xmlns="" xmlns:a16="http://schemas.microsoft.com/office/drawing/2014/main" id="{C2FF519F-0965-C0CA-7AA5-3EC205A63C4A}"/>
              </a:ext>
            </a:extLst>
          </p:cNvPr>
          <p:cNvSpPr txBox="1"/>
          <p:nvPr/>
        </p:nvSpPr>
        <p:spPr>
          <a:xfrm>
            <a:off x="3452730" y="5814000"/>
            <a:ext cx="200596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cs typeface="Arial"/>
              </a:rPr>
              <a:t>Индекс потребительских цен</a:t>
            </a:r>
          </a:p>
        </p:txBody>
      </p:sp>
      <p:sp>
        <p:nvSpPr>
          <p:cNvPr id="42" name="object 29">
            <a:extLst>
              <a:ext uri="{FF2B5EF4-FFF2-40B4-BE49-F238E27FC236}">
                <a16:creationId xmlns="" xmlns:a16="http://schemas.microsoft.com/office/drawing/2014/main" id="{BE387280-DC21-36C3-C134-01AF9BAC704F}"/>
              </a:ext>
            </a:extLst>
          </p:cNvPr>
          <p:cNvSpPr txBox="1"/>
          <p:nvPr/>
        </p:nvSpPr>
        <p:spPr>
          <a:xfrm>
            <a:off x="5788157" y="5814000"/>
            <a:ext cx="2107710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cs typeface="Arial"/>
              </a:rPr>
              <a:t>Темп номинальной заработной платы</a:t>
            </a:r>
          </a:p>
          <a:p>
            <a:pPr marL="12700">
              <a:spcBef>
                <a:spcPts val="100"/>
              </a:spcBef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cs typeface="Arial"/>
            </a:endParaRPr>
          </a:p>
        </p:txBody>
      </p:sp>
      <p:sp>
        <p:nvSpPr>
          <p:cNvPr id="43" name="Овал 42">
            <a:extLst>
              <a:ext uri="{FF2B5EF4-FFF2-40B4-BE49-F238E27FC236}">
                <a16:creationId xmlns="" xmlns:a16="http://schemas.microsoft.com/office/drawing/2014/main" id="{2B88FAEB-2A75-90EA-7DC7-9091531A82E2}"/>
              </a:ext>
            </a:extLst>
          </p:cNvPr>
          <p:cNvSpPr/>
          <p:nvPr/>
        </p:nvSpPr>
        <p:spPr>
          <a:xfrm>
            <a:off x="5554800" y="5821200"/>
            <a:ext cx="175846" cy="17584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object 29">
            <a:extLst>
              <a:ext uri="{FF2B5EF4-FFF2-40B4-BE49-F238E27FC236}">
                <a16:creationId xmlns="" xmlns:a16="http://schemas.microsoft.com/office/drawing/2014/main" id="{8D17D430-8594-B76B-365D-6F2E408C6669}"/>
              </a:ext>
            </a:extLst>
          </p:cNvPr>
          <p:cNvSpPr txBox="1"/>
          <p:nvPr/>
        </p:nvSpPr>
        <p:spPr>
          <a:xfrm>
            <a:off x="8134791" y="5814000"/>
            <a:ext cx="20070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>
                <a:cs typeface="Arial"/>
              </a:rPr>
              <a:t>Темп реальной заработной платы</a:t>
            </a:r>
          </a:p>
        </p:txBody>
      </p:sp>
      <p:sp>
        <p:nvSpPr>
          <p:cNvPr id="50" name="Овал 49">
            <a:extLst>
              <a:ext uri="{FF2B5EF4-FFF2-40B4-BE49-F238E27FC236}">
                <a16:creationId xmlns="" xmlns:a16="http://schemas.microsoft.com/office/drawing/2014/main" id="{8F5744BD-AB93-D835-5807-41014B8E22FD}"/>
              </a:ext>
            </a:extLst>
          </p:cNvPr>
          <p:cNvSpPr/>
          <p:nvPr/>
        </p:nvSpPr>
        <p:spPr>
          <a:xfrm>
            <a:off x="7902000" y="5821200"/>
            <a:ext cx="175846" cy="17584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object 42">
            <a:extLst>
              <a:ext uri="{FF2B5EF4-FFF2-40B4-BE49-F238E27FC236}">
                <a16:creationId xmlns="" xmlns:a16="http://schemas.microsoft.com/office/drawing/2014/main" id="{FCD5C606-0CF4-4959-86DA-2615CCC916C0}"/>
              </a:ext>
            </a:extLst>
          </p:cNvPr>
          <p:cNvSpPr/>
          <p:nvPr/>
        </p:nvSpPr>
        <p:spPr>
          <a:xfrm>
            <a:off x="3157200" y="590760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254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Диаграмма 31">
            <a:extLst>
              <a:ext uri="{FF2B5EF4-FFF2-40B4-BE49-F238E27FC236}">
                <a16:creationId xmlns:a16="http://schemas.microsoft.com/office/drawing/2014/main" xmlns="" id="{D1914BD1-FC85-3B91-7390-549326F66F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7595008"/>
              </p:ext>
            </p:extLst>
          </p:nvPr>
        </p:nvGraphicFramePr>
        <p:xfrm>
          <a:off x="2746800" y="1522800"/>
          <a:ext cx="87804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object 29">
            <a:extLst>
              <a:ext uri="{FF2B5EF4-FFF2-40B4-BE49-F238E27FC236}">
                <a16:creationId xmlns:a16="http://schemas.microsoft.com/office/drawing/2014/main" xmlns="" id="{2368C5D6-F8B2-F9C5-0B65-6704C600C09C}"/>
              </a:ext>
            </a:extLst>
          </p:cNvPr>
          <p:cNvSpPr txBox="1"/>
          <p:nvPr/>
        </p:nvSpPr>
        <p:spPr>
          <a:xfrm>
            <a:off x="6439242" y="5007598"/>
            <a:ext cx="10729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202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3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8" name="object 29">
            <a:extLst>
              <a:ext uri="{FF2B5EF4-FFF2-40B4-BE49-F238E27FC236}">
                <a16:creationId xmlns:a16="http://schemas.microsoft.com/office/drawing/2014/main" xmlns="" id="{50A26379-BFCC-50D3-125F-9C5AB1DD37D8}"/>
              </a:ext>
            </a:extLst>
          </p:cNvPr>
          <p:cNvSpPr txBox="1"/>
          <p:nvPr/>
        </p:nvSpPr>
        <p:spPr>
          <a:xfrm>
            <a:off x="10617813" y="5007598"/>
            <a:ext cx="10729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202</a:t>
            </a:r>
            <a:r>
              <a:rPr lang="ru-RU" sz="1200" dirty="0" smtClean="0">
                <a:solidFill>
                  <a:schemeClr val="tx2"/>
                </a:solidFill>
                <a:latin typeface="Arial"/>
                <a:cs typeface="Arial"/>
              </a:rPr>
              <a:t>4</a:t>
            </a:r>
            <a:endParaRPr lang="ru-RU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26286" y="5239787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30886" y="5630400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081992" y="4436958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0868400" y="4436958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1478783" y="4438800"/>
            <a:ext cx="0" cy="792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9CF2926D-70C3-8221-D65E-4FEC3A6CED38}"/>
              </a:ext>
            </a:extLst>
          </p:cNvPr>
          <p:cNvSpPr/>
          <p:nvPr/>
        </p:nvSpPr>
        <p:spPr>
          <a:xfrm>
            <a:off x="838800" y="4607971"/>
            <a:ext cx="1330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107,5</a:t>
            </a:r>
            <a:endParaRPr lang="ru-RU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48FFCABA-CBB5-C3E2-772E-82B490415A67}"/>
              </a:ext>
            </a:extLst>
          </p:cNvPr>
          <p:cNvSpPr/>
          <p:nvPr/>
        </p:nvSpPr>
        <p:spPr>
          <a:xfrm>
            <a:off x="854795" y="2830598"/>
            <a:ext cx="3238076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kern="100" dirty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Темп номинальной </a:t>
            </a:r>
            <a:endParaRPr lang="ru-RU" sz="1200" b="1" kern="100" dirty="0" smtClean="0">
              <a:solidFill>
                <a:srgbClr val="282A2E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200" b="1" kern="100" dirty="0" smtClean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заработной </a:t>
            </a:r>
            <a:r>
              <a:rPr lang="ru-RU" sz="1200" b="1" kern="100" dirty="0">
                <a:solidFill>
                  <a:srgbClr val="282A2E"/>
                </a:solidFill>
                <a:latin typeface="+mj-lt"/>
                <a:cs typeface="Arial" panose="020B0604020202020204" pitchFamily="34" charset="0"/>
              </a:rPr>
              <a:t>платы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081" y="1255451"/>
            <a:ext cx="6661986" cy="4407566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3AD6CCDE-D8CC-1611-C358-7843EB41D450}"/>
              </a:ext>
            </a:extLst>
          </p:cNvPr>
          <p:cNvGrpSpPr/>
          <p:nvPr/>
        </p:nvGrpSpPr>
        <p:grpSpPr>
          <a:xfrm>
            <a:off x="11390087" y="2030882"/>
            <a:ext cx="199457" cy="89865"/>
            <a:chOff x="9413479" y="5685290"/>
            <a:chExt cx="269367" cy="121362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="" xmlns:a16="http://schemas.microsoft.com/office/drawing/2014/main" id="{18882CBA-A20F-C238-7FEE-41F30D669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3479" y="5707396"/>
              <a:ext cx="102089" cy="9925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="" xmlns:a16="http://schemas.microsoft.com/office/drawing/2014/main" id="{C533598A-5172-FA99-764D-F4712C19EA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4242" y="5707396"/>
              <a:ext cx="75721" cy="7361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1A99AAB6-F1AA-1AC2-C69C-3039E5E8F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389" y="5685290"/>
              <a:ext cx="98457" cy="9572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44B65F4E-1CB2-2C5B-2358-1058014C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00" y="397154"/>
            <a:ext cx="9518374" cy="51683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363194"/>
                </a:solidFill>
              </a:rPr>
              <a:t>СРЕДНЕМЕСЯЧНАЯ ЗАРАБОТНАЯ ПЛАТА </a:t>
            </a:r>
            <a:r>
              <a:rPr lang="ru-RU" sz="2400" dirty="0" smtClean="0">
                <a:solidFill>
                  <a:srgbClr val="363194"/>
                </a:solidFill>
              </a:rPr>
              <a:t>ПО </a:t>
            </a:r>
            <a:r>
              <a:rPr lang="ru-RU" sz="2400" dirty="0">
                <a:solidFill>
                  <a:srgbClr val="363194"/>
                </a:solidFill>
              </a:rPr>
              <a:t>МУНИЦИПАЛЬНЫМ </a:t>
            </a:r>
            <a:r>
              <a:rPr lang="ru-RU" sz="2400" dirty="0" smtClean="0">
                <a:solidFill>
                  <a:srgbClr val="363194"/>
                </a:solidFill>
              </a:rPr>
              <a:t>ОБРАЗОВАНИЯМ*</a:t>
            </a:r>
            <a:r>
              <a:rPr lang="ru-RU" sz="2400" dirty="0">
                <a:solidFill>
                  <a:srgbClr val="283583"/>
                </a:solidFill>
              </a:rPr>
              <a:t/>
            </a:r>
            <a:br>
              <a:rPr lang="ru-RU" sz="2400" dirty="0">
                <a:solidFill>
                  <a:srgbClr val="283583"/>
                </a:solidFill>
              </a:rPr>
            </a:br>
            <a:endParaRPr lang="ru-RU" sz="1600" dirty="0">
              <a:solidFill>
                <a:srgbClr val="282A2E"/>
              </a:solidFill>
            </a:endParaRPr>
          </a:p>
        </p:txBody>
      </p:sp>
      <p:graphicFrame>
        <p:nvGraphicFramePr>
          <p:cNvPr id="36" name="Диаграмма 35">
            <a:extLst>
              <a:ext uri="{FF2B5EF4-FFF2-40B4-BE49-F238E27FC236}">
                <a16:creationId xmlns="" xmlns:a16="http://schemas.microsoft.com/office/drawing/2014/main" id="{45EB8E36-1214-D95D-B6E3-097979E51F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2920522"/>
              </p:ext>
            </p:extLst>
          </p:nvPr>
        </p:nvGraphicFramePr>
        <p:xfrm>
          <a:off x="474773" y="2030882"/>
          <a:ext cx="4812192" cy="398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Текст 3"/>
          <p:cNvSpPr txBox="1">
            <a:spLocks/>
          </p:cNvSpPr>
          <p:nvPr/>
        </p:nvSpPr>
        <p:spPr>
          <a:xfrm>
            <a:off x="1115661" y="1453231"/>
            <a:ext cx="5181401" cy="28800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282A2E"/>
                </a:solidFill>
              </a:rPr>
              <a:t>У</a:t>
            </a:r>
            <a:r>
              <a:rPr lang="ru-RU" sz="1400" b="1" dirty="0" smtClean="0">
                <a:solidFill>
                  <a:srgbClr val="282A2E"/>
                </a:solidFill>
              </a:rPr>
              <a:t>ровень наибольшей и наименьшей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282A2E"/>
                </a:solidFill>
              </a:rPr>
              <a:t>заработной платы</a:t>
            </a:r>
            <a:endParaRPr lang="ru-RU" sz="1400" b="1" dirty="0">
              <a:solidFill>
                <a:srgbClr val="282A2E"/>
              </a:solidFill>
            </a:endParaRPr>
          </a:p>
        </p:txBody>
      </p:sp>
      <p:sp>
        <p:nvSpPr>
          <p:cNvPr id="25" name="Текст 3"/>
          <p:cNvSpPr txBox="1">
            <a:spLocks/>
          </p:cNvSpPr>
          <p:nvPr/>
        </p:nvSpPr>
        <p:spPr>
          <a:xfrm>
            <a:off x="608400" y="6123866"/>
            <a:ext cx="4710219" cy="257402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организациям без субъектов малого предпринимательства. 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26" name="Заголовок 17">
            <a:extLst>
              <a:ext uri="{FF2B5EF4-FFF2-40B4-BE49-F238E27FC236}">
                <a16:creationId xmlns="" xmlns:a16="http://schemas.microsoft.com/office/drawing/2014/main" id="{61B9F290-A317-1BFC-99F5-4704DEB496ED}"/>
              </a:ext>
            </a:extLst>
          </p:cNvPr>
          <p:cNvSpPr txBox="1">
            <a:spLocks/>
          </p:cNvSpPr>
          <p:nvPr/>
        </p:nvSpPr>
        <p:spPr>
          <a:xfrm>
            <a:off x="601200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rgbClr val="282A2E"/>
                </a:solidFill>
                <a:latin typeface="Arial"/>
                <a:cs typeface="Arial"/>
              </a:rPr>
              <a:t>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2" name="object 29">
            <a:extLst>
              <a:ext uri="{FF2B5EF4-FFF2-40B4-BE49-F238E27FC236}">
                <a16:creationId xmlns="" xmlns:a16="http://schemas.microsoft.com/office/drawing/2014/main" id="{B79783B6-3D79-BC18-DE7B-C6459CC1F323}"/>
              </a:ext>
            </a:extLst>
          </p:cNvPr>
          <p:cNvSpPr txBox="1"/>
          <p:nvPr/>
        </p:nvSpPr>
        <p:spPr>
          <a:xfrm>
            <a:off x="6253727" y="5802872"/>
            <a:ext cx="92258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32 000-33 </a:t>
            </a:r>
            <a:r>
              <a:rPr lang="en-US" sz="1000" dirty="0" smtClean="0">
                <a:latin typeface="Arial"/>
                <a:cs typeface="Arial"/>
              </a:rPr>
              <a:t>799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3" name="Овал 42">
            <a:extLst>
              <a:ext uri="{FF2B5EF4-FFF2-40B4-BE49-F238E27FC236}">
                <a16:creationId xmlns="" xmlns:a16="http://schemas.microsoft.com/office/drawing/2014/main" id="{3E746C27-E48C-14FF-455A-17C21AFC2C1E}"/>
              </a:ext>
            </a:extLst>
          </p:cNvPr>
          <p:cNvSpPr/>
          <p:nvPr/>
        </p:nvSpPr>
        <p:spPr>
          <a:xfrm>
            <a:off x="6043938" y="5797382"/>
            <a:ext cx="175846" cy="175846"/>
          </a:xfrm>
          <a:prstGeom prst="ellipse">
            <a:avLst/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5" name="object 31">
            <a:extLst>
              <a:ext uri="{FF2B5EF4-FFF2-40B4-BE49-F238E27FC236}">
                <a16:creationId xmlns="" xmlns:a16="http://schemas.microsoft.com/office/drawing/2014/main" id="{11DCF32D-D1E7-17FA-5191-F9BC540AFA3B}"/>
              </a:ext>
            </a:extLst>
          </p:cNvPr>
          <p:cNvSpPr txBox="1"/>
          <p:nvPr/>
        </p:nvSpPr>
        <p:spPr>
          <a:xfrm>
            <a:off x="7397051" y="5802872"/>
            <a:ext cx="92258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33 800-38 </a:t>
            </a:r>
            <a:r>
              <a:rPr lang="en-US" sz="1000" dirty="0" smtClean="0">
                <a:latin typeface="Arial"/>
                <a:cs typeface="Arial"/>
              </a:rPr>
              <a:t>299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6" name="Овал 45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/>
          <p:nvPr/>
        </p:nvSpPr>
        <p:spPr>
          <a:xfrm>
            <a:off x="7176315" y="5797382"/>
            <a:ext cx="175846" cy="175846"/>
          </a:xfrm>
          <a:prstGeom prst="ellipse">
            <a:avLst/>
          </a:prstGeom>
          <a:solidFill>
            <a:srgbClr val="A9D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8" name="object 33">
            <a:extLst>
              <a:ext uri="{FF2B5EF4-FFF2-40B4-BE49-F238E27FC236}">
                <a16:creationId xmlns="" xmlns:a16="http://schemas.microsoft.com/office/drawing/2014/main" id="{76761D6A-6465-9F52-854E-F53B737C7151}"/>
              </a:ext>
            </a:extLst>
          </p:cNvPr>
          <p:cNvSpPr txBox="1"/>
          <p:nvPr/>
        </p:nvSpPr>
        <p:spPr>
          <a:xfrm>
            <a:off x="8591716" y="5802872"/>
            <a:ext cx="92258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38 300-44 </a:t>
            </a:r>
            <a:r>
              <a:rPr lang="en-US" sz="1000" dirty="0" smtClean="0">
                <a:latin typeface="Arial"/>
                <a:cs typeface="Arial"/>
              </a:rPr>
              <a:t>099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9" name="Овал 48">
            <a:extLst>
              <a:ext uri="{FF2B5EF4-FFF2-40B4-BE49-F238E27FC236}">
                <a16:creationId xmlns="" xmlns:a16="http://schemas.microsoft.com/office/drawing/2014/main" id="{232DC959-5477-D79C-5DF9-2EB020E101D8}"/>
              </a:ext>
            </a:extLst>
          </p:cNvPr>
          <p:cNvSpPr/>
          <p:nvPr/>
        </p:nvSpPr>
        <p:spPr>
          <a:xfrm>
            <a:off x="8383151" y="5797382"/>
            <a:ext cx="175846" cy="175846"/>
          </a:xfrm>
          <a:prstGeom prst="ellipse">
            <a:avLst/>
          </a:prstGeom>
          <a:solidFill>
            <a:srgbClr val="7DB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1" name="object 35">
            <a:extLst>
              <a:ext uri="{FF2B5EF4-FFF2-40B4-BE49-F238E27FC236}">
                <a16:creationId xmlns="" xmlns:a16="http://schemas.microsoft.com/office/drawing/2014/main" id="{9EF3F49C-D038-AAA1-66D2-D4FB53691541}"/>
              </a:ext>
            </a:extLst>
          </p:cNvPr>
          <p:cNvSpPr txBox="1"/>
          <p:nvPr/>
        </p:nvSpPr>
        <p:spPr>
          <a:xfrm>
            <a:off x="9753662" y="5802872"/>
            <a:ext cx="92258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44 100-49 </a:t>
            </a:r>
            <a:r>
              <a:rPr lang="en-US" sz="1000" dirty="0" smtClean="0">
                <a:latin typeface="Arial"/>
                <a:cs typeface="Arial"/>
              </a:rPr>
              <a:t>399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2" name="Овал 51">
            <a:extLst>
              <a:ext uri="{FF2B5EF4-FFF2-40B4-BE49-F238E27FC236}">
                <a16:creationId xmlns="" xmlns:a16="http://schemas.microsoft.com/office/drawing/2014/main" id="{81C09227-D21C-4015-F2A6-116F086EAA10}"/>
              </a:ext>
            </a:extLst>
          </p:cNvPr>
          <p:cNvSpPr/>
          <p:nvPr/>
        </p:nvSpPr>
        <p:spPr>
          <a:xfrm>
            <a:off x="9514304" y="5797382"/>
            <a:ext cx="175846" cy="175846"/>
          </a:xfrm>
          <a:prstGeom prst="ellipse">
            <a:avLst/>
          </a:prstGeom>
          <a:solidFill>
            <a:srgbClr val="346F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55" name="object 37">
            <a:extLst>
              <a:ext uri="{FF2B5EF4-FFF2-40B4-BE49-F238E27FC236}">
                <a16:creationId xmlns="" xmlns:a16="http://schemas.microsoft.com/office/drawing/2014/main" id="{E532FDBD-027F-E3EA-C428-5E6F398B963A}"/>
              </a:ext>
            </a:extLst>
          </p:cNvPr>
          <p:cNvSpPr txBox="1"/>
          <p:nvPr/>
        </p:nvSpPr>
        <p:spPr>
          <a:xfrm>
            <a:off x="10903320" y="5802872"/>
            <a:ext cx="9216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49 400-58 100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7" name="Овал 56">
            <a:extLst>
              <a:ext uri="{FF2B5EF4-FFF2-40B4-BE49-F238E27FC236}">
                <a16:creationId xmlns="" xmlns:a16="http://schemas.microsoft.com/office/drawing/2014/main" id="{A5F9E082-BE93-FDF3-AF83-2A20F93575CB}"/>
              </a:ext>
            </a:extLst>
          </p:cNvPr>
          <p:cNvSpPr/>
          <p:nvPr/>
        </p:nvSpPr>
        <p:spPr>
          <a:xfrm>
            <a:off x="10675173" y="5797382"/>
            <a:ext cx="175846" cy="175846"/>
          </a:xfrm>
          <a:prstGeom prst="ellipse">
            <a:avLst/>
          </a:prstGeom>
          <a:solidFill>
            <a:srgbClr val="363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4" name="object 29">
            <a:extLst>
              <a:ext uri="{FF2B5EF4-FFF2-40B4-BE49-F238E27FC236}">
                <a16:creationId xmlns="" xmlns:a16="http://schemas.microsoft.com/office/drawing/2014/main" id="{87FBA121-2AA0-EB97-B8DE-BCE41C44AF07}"/>
              </a:ext>
            </a:extLst>
          </p:cNvPr>
          <p:cNvSpPr txBox="1"/>
          <p:nvPr/>
        </p:nvSpPr>
        <p:spPr>
          <a:xfrm>
            <a:off x="5000797" y="5803914"/>
            <a:ext cx="921600" cy="16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г. Севастополь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1CF6ADD1-1B3D-0303-F9D7-0E4066CD453A}"/>
              </a:ext>
            </a:extLst>
          </p:cNvPr>
          <p:cNvSpPr/>
          <p:nvPr/>
        </p:nvSpPr>
        <p:spPr>
          <a:xfrm>
            <a:off x="4769492" y="5796714"/>
            <a:ext cx="175846" cy="1764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8" name="Прямокутник 3"/>
          <p:cNvSpPr/>
          <p:nvPr/>
        </p:nvSpPr>
        <p:spPr>
          <a:xfrm>
            <a:off x="1083366" y="4971336"/>
            <a:ext cx="1262078" cy="2308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 err="1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Красноперекопский</a:t>
            </a:r>
            <a:endParaRPr lang="ru-RU" sz="900" dirty="0">
              <a:solidFill>
                <a:srgbClr val="838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кутник 3"/>
          <p:cNvSpPr/>
          <p:nvPr/>
        </p:nvSpPr>
        <p:spPr>
          <a:xfrm>
            <a:off x="1212095" y="2319152"/>
            <a:ext cx="1129841" cy="2308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 smtClean="0">
                <a:solidFill>
                  <a:srgbClr val="838383"/>
                </a:solidFill>
              </a:rPr>
              <a:t>Симферополь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30" name="Прямокутник 3"/>
          <p:cNvSpPr/>
          <p:nvPr/>
        </p:nvSpPr>
        <p:spPr>
          <a:xfrm>
            <a:off x="1212095" y="2839118"/>
            <a:ext cx="1129841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 smtClean="0">
                <a:solidFill>
                  <a:srgbClr val="838383"/>
                </a:solidFill>
              </a:rPr>
              <a:t>Ялта</a:t>
            </a:r>
          </a:p>
          <a:p>
            <a:pPr algn="r"/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31" name="Прямокутник 3"/>
          <p:cNvSpPr/>
          <p:nvPr/>
        </p:nvSpPr>
        <p:spPr>
          <a:xfrm>
            <a:off x="1212095" y="3369998"/>
            <a:ext cx="1129841" cy="2308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 smtClean="0">
                <a:solidFill>
                  <a:srgbClr val="838383"/>
                </a:solidFill>
              </a:rPr>
              <a:t>Керчь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32" name="Прямокутник 3"/>
          <p:cNvSpPr/>
          <p:nvPr/>
        </p:nvSpPr>
        <p:spPr>
          <a:xfrm>
            <a:off x="947739" y="3916268"/>
            <a:ext cx="1392230" cy="2308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 smtClean="0">
                <a:solidFill>
                  <a:srgbClr val="838383"/>
                </a:solidFill>
              </a:rPr>
              <a:t>Республика Крым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33" name="Прямокутник 3"/>
          <p:cNvSpPr/>
          <p:nvPr/>
        </p:nvSpPr>
        <p:spPr>
          <a:xfrm>
            <a:off x="1212095" y="5491302"/>
            <a:ext cx="1129841" cy="2308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 err="1" smtClean="0">
                <a:solidFill>
                  <a:srgbClr val="838383"/>
                </a:solidFill>
              </a:rPr>
              <a:t>Джанкойский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34" name="Прямокутник 3"/>
          <p:cNvSpPr/>
          <p:nvPr/>
        </p:nvSpPr>
        <p:spPr>
          <a:xfrm>
            <a:off x="1215601" y="4450395"/>
            <a:ext cx="1129841" cy="2308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 smtClean="0">
                <a:solidFill>
                  <a:srgbClr val="838383"/>
                </a:solidFill>
              </a:rPr>
              <a:t>Нижнегорский</a:t>
            </a:r>
            <a:endParaRPr lang="ru-RU" sz="900" dirty="0">
              <a:solidFill>
                <a:srgbClr val="8383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3AD6CCDE-D8CC-1611-C358-7843EB41D450}"/>
              </a:ext>
            </a:extLst>
          </p:cNvPr>
          <p:cNvGrpSpPr/>
          <p:nvPr/>
        </p:nvGrpSpPr>
        <p:grpSpPr>
          <a:xfrm>
            <a:off x="11390087" y="2030882"/>
            <a:ext cx="199457" cy="89865"/>
            <a:chOff x="9413479" y="5685290"/>
            <a:chExt cx="269367" cy="121362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="" xmlns:a16="http://schemas.microsoft.com/office/drawing/2014/main" id="{18882CBA-A20F-C238-7FEE-41F30D669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3479" y="5707396"/>
              <a:ext cx="102089" cy="99256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="" xmlns:a16="http://schemas.microsoft.com/office/drawing/2014/main" id="{C533598A-5172-FA99-764D-F4712C19EA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4242" y="5707396"/>
              <a:ext cx="75721" cy="7361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="" xmlns:a16="http://schemas.microsoft.com/office/drawing/2014/main" id="{1A99AAB6-F1AA-1AC2-C69C-3039E5E8F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389" y="5685290"/>
              <a:ext cx="98457" cy="9572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44B65F4E-1CB2-2C5B-2358-1058014C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53" y="397154"/>
            <a:ext cx="9518374" cy="51683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363194"/>
                </a:solidFill>
              </a:rPr>
              <a:t>ПРОСРОЧЕННАЯ ЗАДОЛЖЕННОСТЬ ПО ЗАРАБОТНОЙ </a:t>
            </a:r>
            <a:r>
              <a:rPr lang="ru-RU" sz="2400" dirty="0" smtClean="0">
                <a:solidFill>
                  <a:srgbClr val="363194"/>
                </a:solidFill>
              </a:rPr>
              <a:t>ПЛАТЕ</a:t>
            </a:r>
            <a:r>
              <a:rPr lang="en-US" sz="2400" dirty="0">
                <a:solidFill>
                  <a:srgbClr val="363194"/>
                </a:solidFill>
              </a:rPr>
              <a:t>*</a:t>
            </a:r>
            <a:endParaRPr lang="ru-RU" sz="1600" dirty="0">
              <a:solidFill>
                <a:srgbClr val="282A2E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6400" y="2635200"/>
            <a:ext cx="2686050" cy="2052911"/>
          </a:xfrm>
          <a:prstGeom prst="roundRect">
            <a:avLst>
              <a:gd name="adj" fmla="val 4210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екст 3"/>
          <p:cNvSpPr txBox="1">
            <a:spLocks/>
          </p:cNvSpPr>
          <p:nvPr/>
        </p:nvSpPr>
        <p:spPr>
          <a:xfrm>
            <a:off x="183000" y="2489428"/>
            <a:ext cx="2704446" cy="722641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E3002A"/>
                </a:solidFill>
              </a:rPr>
              <a:t>   </a:t>
            </a:r>
            <a:r>
              <a:rPr lang="ru-RU" sz="4800" b="1" dirty="0">
                <a:solidFill>
                  <a:srgbClr val="E3002A"/>
                </a:solidFill>
              </a:rPr>
              <a:t> </a:t>
            </a:r>
            <a:r>
              <a:rPr lang="ru-RU" sz="2400" b="1" dirty="0" smtClean="0">
                <a:solidFill>
                  <a:srgbClr val="363194"/>
                </a:solidFill>
              </a:rPr>
              <a:t>22 666</a:t>
            </a:r>
          </a:p>
          <a:p>
            <a:pPr defTabSz="2693988">
              <a:spcBef>
                <a:spcPts val="0"/>
              </a:spcBef>
            </a:pPr>
            <a:r>
              <a:rPr lang="ru-RU" sz="1000" b="1" dirty="0" smtClean="0">
                <a:solidFill>
                  <a:srgbClr val="6B6B6B"/>
                </a:solidFill>
              </a:rPr>
              <a:t> </a:t>
            </a:r>
            <a:endParaRPr lang="ru-RU" sz="1000" b="1" dirty="0">
              <a:solidFill>
                <a:srgbClr val="6B6B6B"/>
              </a:solidFill>
            </a:endParaRPr>
          </a:p>
        </p:txBody>
      </p:sp>
      <p:sp>
        <p:nvSpPr>
          <p:cNvPr id="32" name="Прямокутник 42"/>
          <p:cNvSpPr/>
          <p:nvPr/>
        </p:nvSpPr>
        <p:spPr>
          <a:xfrm>
            <a:off x="527978" y="3136269"/>
            <a:ext cx="2107940" cy="799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1 475,7</a:t>
            </a:r>
            <a:r>
              <a:rPr lang="en-US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uk-UA" sz="24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Текст 3"/>
          <p:cNvSpPr txBox="1">
            <a:spLocks/>
          </p:cNvSpPr>
          <p:nvPr/>
        </p:nvSpPr>
        <p:spPr>
          <a:xfrm>
            <a:off x="862289" y="3707043"/>
            <a:ext cx="2947834" cy="719809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</a:rPr>
              <a:t>П</a:t>
            </a:r>
            <a:r>
              <a:rPr lang="ru-RU" sz="1100" dirty="0" smtClean="0">
                <a:solidFill>
                  <a:schemeClr val="tx1"/>
                </a:solidFill>
              </a:rPr>
              <a:t>росроченная задолженность</a:t>
            </a:r>
          </a:p>
          <a:p>
            <a:pPr>
              <a:spcBef>
                <a:spcPts val="0"/>
              </a:spcBef>
            </a:pPr>
            <a:r>
              <a:rPr lang="ru-RU" sz="1100" dirty="0" smtClean="0">
                <a:solidFill>
                  <a:schemeClr val="tx1"/>
                </a:solidFill>
              </a:rPr>
              <a:t>по </a:t>
            </a:r>
            <a:r>
              <a:rPr lang="ru-RU" sz="1100" dirty="0">
                <a:solidFill>
                  <a:schemeClr val="tx1"/>
                </a:solidFill>
              </a:rPr>
              <a:t>заработной плате в </a:t>
            </a:r>
            <a:r>
              <a:rPr lang="ru-RU" sz="1100" dirty="0" smtClean="0">
                <a:solidFill>
                  <a:schemeClr val="tx1"/>
                </a:solidFill>
              </a:rPr>
              <a:t>% к </a:t>
            </a:r>
            <a:r>
              <a:rPr lang="ru-RU" sz="1100" dirty="0">
                <a:solidFill>
                  <a:schemeClr val="tx1"/>
                </a:solidFill>
              </a:rPr>
              <a:t>фонду </a:t>
            </a:r>
            <a:r>
              <a:rPr lang="ru-RU" sz="1100" dirty="0" smtClean="0">
                <a:solidFill>
                  <a:schemeClr val="tx1"/>
                </a:solidFill>
              </a:rPr>
              <a:t>заработной </a:t>
            </a:r>
            <a:r>
              <a:rPr lang="ru-RU" sz="1100" dirty="0">
                <a:solidFill>
                  <a:schemeClr val="tx1"/>
                </a:solidFill>
              </a:rPr>
              <a:t>платы организаций</a:t>
            </a:r>
            <a:r>
              <a:rPr lang="ru-RU" sz="1100" dirty="0" smtClean="0">
                <a:solidFill>
                  <a:schemeClr val="tx1"/>
                </a:solidFill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sz="1100" dirty="0" smtClean="0">
                <a:solidFill>
                  <a:schemeClr val="tx1"/>
                </a:solidFill>
              </a:rPr>
              <a:t>имеющих задолженность</a:t>
            </a:r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endParaRPr lang="ru-RU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39" name="Диаграмма 38">
            <a:extLst>
              <a:ext uri="{FF2B5EF4-FFF2-40B4-BE49-F238E27FC236}">
                <a16:creationId xmlns="" xmlns:a16="http://schemas.microsoft.com/office/drawing/2014/main" id="{ABA1AC9B-D1F8-ED0B-37F0-82ECE2516E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321388"/>
              </p:ext>
            </p:extLst>
          </p:nvPr>
        </p:nvGraphicFramePr>
        <p:xfrm>
          <a:off x="4054619" y="1682155"/>
          <a:ext cx="5103036" cy="4231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4465159" y="1230805"/>
            <a:ext cx="59196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rgbClr val="2835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sz="1400" b="1" dirty="0" err="1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uk-UA" sz="1400" b="1" dirty="0" err="1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аспределение</a:t>
            </a:r>
            <a:r>
              <a:rPr lang="uk-UA" sz="1400" b="1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видам </a:t>
            </a:r>
            <a:r>
              <a:rPr lang="uk-UA" sz="1400" b="1" dirty="0" err="1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экономической</a:t>
            </a:r>
            <a:r>
              <a:rPr lang="uk-UA" sz="1400" b="1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b="1" dirty="0" err="1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en-US" sz="1400" b="1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%</a:t>
            </a:r>
            <a:endParaRPr lang="uk-UA" sz="12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34">
            <a:extLst>
              <a:ext uri="{FF2B5EF4-FFF2-40B4-BE49-F238E27FC236}">
                <a16:creationId xmlns="" xmlns:a16="http://schemas.microsoft.com/office/drawing/2014/main" id="{65EFA3E4-5961-E3A6-DAAC-E54B9B5A2D1F}"/>
              </a:ext>
            </a:extLst>
          </p:cNvPr>
          <p:cNvSpPr txBox="1"/>
          <p:nvPr/>
        </p:nvSpPr>
        <p:spPr>
          <a:xfrm>
            <a:off x="10002839" y="2959536"/>
            <a:ext cx="17272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solidFill>
                  <a:srgbClr val="282A2E"/>
                </a:solidFill>
                <a:latin typeface="Arial"/>
                <a:cs typeface="Arial"/>
              </a:rPr>
              <a:t>Промышленное производство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6" name="object 36">
            <a:extLst>
              <a:ext uri="{FF2B5EF4-FFF2-40B4-BE49-F238E27FC236}">
                <a16:creationId xmlns="" xmlns:a16="http://schemas.microsoft.com/office/drawing/2014/main" id="{F0B509E0-0C55-5B24-53DB-7AE38EE47AB5}"/>
              </a:ext>
            </a:extLst>
          </p:cNvPr>
          <p:cNvSpPr txBox="1"/>
          <p:nvPr/>
        </p:nvSpPr>
        <p:spPr>
          <a:xfrm>
            <a:off x="10004400" y="3541226"/>
            <a:ext cx="19062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solidFill>
                  <a:srgbClr val="282A2E"/>
                </a:solidFill>
                <a:latin typeface="Arial"/>
                <a:cs typeface="Arial"/>
              </a:rPr>
              <a:t>Строительство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9" name="Овал 58">
            <a:extLst>
              <a:ext uri="{FF2B5EF4-FFF2-40B4-BE49-F238E27FC236}">
                <a16:creationId xmlns="" xmlns:a16="http://schemas.microsoft.com/office/drawing/2014/main" id="{6B24EE80-DE38-1F4D-C04F-49940EF8EF2A}"/>
              </a:ext>
            </a:extLst>
          </p:cNvPr>
          <p:cNvSpPr/>
          <p:nvPr/>
        </p:nvSpPr>
        <p:spPr>
          <a:xfrm>
            <a:off x="9695916" y="3031761"/>
            <a:ext cx="175846" cy="1758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7">
            <a:extLst>
              <a:ext uri="{FF2B5EF4-FFF2-40B4-BE49-F238E27FC236}">
                <a16:creationId xmlns="" xmlns:a16="http://schemas.microsoft.com/office/drawing/2014/main" id="{61B9F290-A317-1BFC-99F5-4704DEB496ED}"/>
              </a:ext>
            </a:extLst>
          </p:cNvPr>
          <p:cNvSpPr txBox="1">
            <a:spLocks/>
          </p:cNvSpPr>
          <p:nvPr/>
        </p:nvSpPr>
        <p:spPr>
          <a:xfrm>
            <a:off x="601200" y="684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/>
                <a:cs typeface="Arial"/>
              </a:rPr>
              <a:t>н</a:t>
            </a:r>
            <a:r>
              <a:rPr lang="ru-RU" sz="1400" dirty="0" smtClean="0">
                <a:solidFill>
                  <a:srgbClr val="282A2E"/>
                </a:solidFill>
                <a:latin typeface="Arial"/>
                <a:cs typeface="Arial"/>
              </a:rPr>
              <a:t>а 1 февраля 2024 г.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608400" y="6124419"/>
            <a:ext cx="7212380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организациям без субъектов малого предпринимательства, по обследуемым видам деятельности.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FB61F983-2320-2099-1084-7984D06BBD7F}"/>
              </a:ext>
            </a:extLst>
          </p:cNvPr>
          <p:cNvSpPr/>
          <p:nvPr/>
        </p:nvSpPr>
        <p:spPr>
          <a:xfrm>
            <a:off x="9695916" y="4026492"/>
            <a:ext cx="175846" cy="175846"/>
          </a:xfrm>
          <a:prstGeom prst="ellipse">
            <a:avLst/>
          </a:prstGeom>
          <a:solidFill>
            <a:srgbClr val="7DB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bject 36">
            <a:extLst>
              <a:ext uri="{FF2B5EF4-FFF2-40B4-BE49-F238E27FC236}">
                <a16:creationId xmlns="" xmlns:a16="http://schemas.microsoft.com/office/drawing/2014/main" id="{F0B509E0-0C55-5B24-53DB-7AE38EE47AB5}"/>
              </a:ext>
            </a:extLst>
          </p:cNvPr>
          <p:cNvSpPr txBox="1"/>
          <p:nvPr/>
        </p:nvSpPr>
        <p:spPr>
          <a:xfrm>
            <a:off x="10004400" y="4020570"/>
            <a:ext cx="19062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solidFill>
                  <a:srgbClr val="282A2E"/>
                </a:solidFill>
                <a:latin typeface="Arial"/>
                <a:cs typeface="Arial"/>
              </a:rPr>
              <a:t>Образование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2CA4FDDD-23F7-7323-6A49-055ED531A00C}"/>
              </a:ext>
            </a:extLst>
          </p:cNvPr>
          <p:cNvSpPr/>
          <p:nvPr/>
        </p:nvSpPr>
        <p:spPr>
          <a:xfrm>
            <a:off x="9695916" y="3541701"/>
            <a:ext cx="175846" cy="175846"/>
          </a:xfrm>
          <a:prstGeom prst="ellipse">
            <a:avLst/>
          </a:prstGeom>
          <a:solidFill>
            <a:srgbClr val="346F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кутник 6"/>
          <p:cNvSpPr/>
          <p:nvPr/>
        </p:nvSpPr>
        <p:spPr>
          <a:xfrm>
            <a:off x="1819674" y="2906281"/>
            <a:ext cx="11561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  <a:endParaRPr lang="uk-UA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27503" y="5358206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436703" y="5722462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12">
            <a:extLst>
              <a:ext uri="{FF2B5EF4-FFF2-40B4-BE49-F238E27FC236}">
                <a16:creationId xmlns:a16="http://schemas.microsoft.com/office/drawing/2014/main" xmlns="" id="{298ADD8A-7F08-774D-BAA7-5F1C1B8F85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8850"/>
              </p:ext>
            </p:extLst>
          </p:nvPr>
        </p:nvGraphicFramePr>
        <p:xfrm>
          <a:off x="4066225" y="1084622"/>
          <a:ext cx="7538400" cy="5125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164384A7-F219-4E61-5DC2-1FEFE5FC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400" kern="700" dirty="0">
                <a:solidFill>
                  <a:srgbClr val="363194"/>
                </a:solidFill>
              </a:rPr>
              <a:t>ДИНАМИКА СУММЫ ПРОСРОЧЕННОЙ </a:t>
            </a:r>
            <a:r>
              <a:rPr lang="ru-RU" sz="2400" kern="700" dirty="0" smtClean="0">
                <a:solidFill>
                  <a:srgbClr val="363194"/>
                </a:solidFill>
              </a:rPr>
              <a:t>ЗАДОЛЖЕННОСТИ </a:t>
            </a:r>
            <a:br>
              <a:rPr lang="ru-RU" sz="2400" kern="700" dirty="0" smtClean="0">
                <a:solidFill>
                  <a:srgbClr val="363194"/>
                </a:solidFill>
              </a:rPr>
            </a:br>
            <a:r>
              <a:rPr lang="ru-RU" sz="2400" kern="700" dirty="0" smtClean="0">
                <a:solidFill>
                  <a:srgbClr val="363194"/>
                </a:solidFill>
              </a:rPr>
              <a:t>ПО ЗАРАБОТНОЙ ПЛАТЕ</a:t>
            </a:r>
            <a:r>
              <a:rPr lang="en-US" sz="2400" kern="700" dirty="0" smtClean="0">
                <a:solidFill>
                  <a:srgbClr val="363194"/>
                </a:solidFill>
              </a:rPr>
              <a:t>*</a:t>
            </a:r>
            <a:endParaRPr lang="ru-RU" sz="2400" kern="700" baseline="30000" dirty="0">
              <a:solidFill>
                <a:srgbClr val="363194"/>
              </a:solidFill>
            </a:endParaRPr>
          </a:p>
        </p:txBody>
      </p:sp>
      <p:sp>
        <p:nvSpPr>
          <p:cNvPr id="5" name="Заголовок 17">
            <a:extLst>
              <a:ext uri="{FF2B5EF4-FFF2-40B4-BE49-F238E27FC236}">
                <a16:creationId xmlns="" xmlns:a16="http://schemas.microsoft.com/office/drawing/2014/main" id="{61B9F290-A317-1BFC-99F5-4704DEB496ED}"/>
              </a:ext>
            </a:extLst>
          </p:cNvPr>
          <p:cNvSpPr txBox="1">
            <a:spLocks/>
          </p:cNvSpPr>
          <p:nvPr/>
        </p:nvSpPr>
        <p:spPr>
          <a:xfrm>
            <a:off x="601200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/>
                <a:cs typeface="Arial"/>
              </a:rPr>
              <a:t>т</a:t>
            </a:r>
            <a:r>
              <a:rPr lang="ru-RU" sz="1400" dirty="0" smtClean="0">
                <a:solidFill>
                  <a:srgbClr val="282A2E"/>
                </a:solidFill>
                <a:latin typeface="Arial"/>
                <a:cs typeface="Arial"/>
              </a:rPr>
              <a:t>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6400" y="2326590"/>
            <a:ext cx="2522100" cy="2865895"/>
          </a:xfrm>
          <a:prstGeom prst="roundRect">
            <a:avLst>
              <a:gd name="adj" fmla="val 3399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76743" y="2510447"/>
            <a:ext cx="3766628" cy="2471859"/>
            <a:chOff x="-153376" y="2972577"/>
            <a:chExt cx="3766628" cy="2471859"/>
          </a:xfrm>
        </p:grpSpPr>
        <p:sp>
          <p:nvSpPr>
            <p:cNvPr id="22" name="Прямокутник 25"/>
            <p:cNvSpPr/>
            <p:nvPr/>
          </p:nvSpPr>
          <p:spPr>
            <a:xfrm>
              <a:off x="242730" y="4278845"/>
              <a:ext cx="1737965" cy="92161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b="1" kern="0" dirty="0" smtClean="0">
                  <a:solidFill>
                    <a:srgbClr val="363194"/>
                  </a:solidFill>
                  <a:latin typeface="Arial" panose="020B0604020202020204"/>
                </a:rPr>
                <a:t>343,4</a:t>
              </a:r>
              <a:endParaRPr kumimoji="0" lang="uk-UA" sz="3200" b="1" i="0" u="none" strike="noStrike" kern="0" cap="none" normalizeH="0" baseline="0" noProof="0" dirty="0" smtClean="0">
                <a:ln>
                  <a:noFill/>
                </a:ln>
                <a:solidFill>
                  <a:srgbClr val="363194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23" name="Текст 3"/>
            <p:cNvSpPr txBox="1">
              <a:spLocks/>
            </p:cNvSpPr>
            <p:nvPr/>
          </p:nvSpPr>
          <p:spPr>
            <a:xfrm>
              <a:off x="532135" y="4883343"/>
              <a:ext cx="3081117" cy="561093"/>
            </a:xfrm>
            <a:prstGeom prst="rect">
              <a:avLst/>
            </a:prstGeom>
          </p:spPr>
          <p:txBody>
            <a:bodyPr anchor="t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rgbClr val="33428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1100" noProof="0" dirty="0">
                  <a:solidFill>
                    <a:schemeClr val="tx1"/>
                  </a:solidFill>
                </a:rPr>
                <a:t>П</a:t>
              </a:r>
              <a:r>
                <a:rPr kumimoji="0" lang="ru-RU" sz="1100" i="0" u="none" strike="noStrike" kern="1200" cap="none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росроченная задолженность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1100" i="0" u="none" strike="noStrike" kern="1200" cap="none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по заработной плате в среднем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1100" i="0" u="none" strike="noStrike" kern="1200" cap="none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на одного работника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100" b="1" i="0" u="none" strike="noStrike" kern="1200" cap="none" normalizeH="0" baseline="0" noProof="0" dirty="0" smtClean="0">
                  <a:ln>
                    <a:noFill/>
                  </a:ln>
                  <a:solidFill>
                    <a:srgbClr val="6B6B6B"/>
                  </a:solidFill>
                  <a:effectLst/>
                  <a:uLnTx/>
                  <a:uFillTx/>
                </a:rPr>
                <a:t> </a:t>
              </a:r>
              <a:endParaRPr kumimoji="0" lang="ru-RU" sz="1100" b="1" i="0" u="none" strike="noStrike" kern="1200" cap="none" normalizeH="0" baseline="0" noProof="0" dirty="0">
                <a:ln>
                  <a:noFill/>
                </a:ln>
                <a:solidFill>
                  <a:srgbClr val="6B6B6B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32135" y="2972577"/>
              <a:ext cx="16700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i="0" u="none" strike="noStrike" kern="700" cap="none" normalizeH="0" baseline="0" noProof="0" dirty="0" smtClean="0">
                  <a:ln>
                    <a:noFill/>
                  </a:ln>
                  <a:solidFill>
                    <a:srgbClr val="282A2E"/>
                  </a:solidFill>
                  <a:effectLst/>
                  <a:uLnTx/>
                  <a:uFillTx/>
                  <a:cs typeface="Arial" panose="020B0604020202020204" pitchFamily="34" charset="0"/>
                </a:rPr>
                <a:t>на 1 </a:t>
              </a:r>
              <a:r>
                <a:rPr lang="ru-RU" sz="1400" kern="700" noProof="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марта</a:t>
              </a:r>
              <a:r>
                <a:rPr kumimoji="0" lang="ru-RU" sz="1400" i="0" u="none" strike="noStrike" kern="700" cap="none" normalizeH="0" baseline="0" noProof="0" dirty="0" smtClean="0">
                  <a:ln>
                    <a:noFill/>
                  </a:ln>
                  <a:solidFill>
                    <a:srgbClr val="282A2E"/>
                  </a:solidFill>
                  <a:effectLst/>
                  <a:uLnTx/>
                  <a:uFillTx/>
                  <a:cs typeface="Arial" panose="020B0604020202020204" pitchFamily="34" charset="0"/>
                </a:rPr>
                <a:t> 202</a:t>
              </a:r>
              <a:r>
                <a:rPr lang="ru-RU" sz="1400" kern="700" dirty="0">
                  <a:solidFill>
                    <a:srgbClr val="282A2E"/>
                  </a:solidFill>
                  <a:cs typeface="Arial" panose="020B0604020202020204" pitchFamily="34" charset="0"/>
                </a:rPr>
                <a:t>4</a:t>
              </a:r>
              <a:r>
                <a:rPr kumimoji="0" lang="ru-RU" sz="1400" i="0" u="none" strike="noStrike" kern="700" cap="none" normalizeH="0" baseline="0" noProof="0" dirty="0" smtClean="0">
                  <a:ln>
                    <a:noFill/>
                  </a:ln>
                  <a:solidFill>
                    <a:srgbClr val="282A2E"/>
                  </a:solidFill>
                  <a:effectLst/>
                  <a:uLnTx/>
                  <a:uFillTx/>
                  <a:cs typeface="Arial" panose="020B0604020202020204" pitchFamily="34" charset="0"/>
                </a:rPr>
                <a:t> г.</a:t>
              </a:r>
              <a:endParaRPr kumimoji="0" lang="ru-RU" sz="1400" i="0" u="none" strike="noStrike" kern="0" cap="none" normalizeH="0" baseline="0" noProof="0" dirty="0" smtClean="0">
                <a:ln>
                  <a:noFill/>
                </a:ln>
                <a:solidFill>
                  <a:srgbClr val="282A2E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Текст 3"/>
            <p:cNvSpPr txBox="1">
              <a:spLocks/>
            </p:cNvSpPr>
            <p:nvPr/>
          </p:nvSpPr>
          <p:spPr>
            <a:xfrm>
              <a:off x="384274" y="3735048"/>
              <a:ext cx="3223225" cy="506611"/>
            </a:xfrm>
            <a:prstGeom prst="rect">
              <a:avLst/>
            </a:prstGeom>
          </p:spPr>
          <p:txBody>
            <a:bodyPr anchor="t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rgbClr val="33428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1100" i="0" u="none" strike="noStrike" kern="1200" cap="none" normalizeH="0" baseline="0" noProof="0" dirty="0" smtClean="0">
                  <a:ln>
                    <a:noFill/>
                  </a:ln>
                  <a:solidFill>
                    <a:srgbClr val="6B6B6B"/>
                  </a:solidFill>
                  <a:effectLst/>
                  <a:uLnTx/>
                  <a:uFillTx/>
                </a:rPr>
                <a:t>    </a:t>
              </a:r>
              <a:r>
                <a:rPr lang="ru-RU" sz="1100" noProof="0" dirty="0">
                  <a:solidFill>
                    <a:schemeClr val="tx1"/>
                  </a:solidFill>
                </a:rPr>
                <a:t>Ч</a:t>
              </a:r>
              <a:r>
                <a:rPr kumimoji="0" lang="ru-RU" sz="1100" u="none" strike="noStrike" kern="1200" cap="none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исленность работников,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1100" u="none" strike="noStrike" kern="1200" cap="none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   </a:t>
              </a:r>
              <a:r>
                <a:rPr kumimoji="0" lang="ru-RU" sz="1100" u="none" strike="noStrike" kern="1200" cap="none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 </a:t>
              </a:r>
              <a:r>
                <a:rPr kumimoji="0" lang="ru-RU" sz="1100" u="none" strike="noStrike" kern="1200" cap="none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перед которыми имеется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1100" dirty="0">
                  <a:solidFill>
                    <a:schemeClr val="tx1"/>
                  </a:solidFill>
                </a:rPr>
                <a:t> </a:t>
              </a:r>
              <a:r>
                <a:rPr lang="ru-RU" sz="1100" dirty="0" smtClean="0">
                  <a:solidFill>
                    <a:schemeClr val="tx1"/>
                  </a:solidFill>
                </a:rPr>
                <a:t>   </a:t>
              </a:r>
              <a:r>
                <a:rPr kumimoji="0" lang="ru-RU" sz="1100" u="none" strike="noStrike" kern="1200" cap="none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просроченная задолженность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1100" dirty="0">
                  <a:solidFill>
                    <a:schemeClr val="tx1"/>
                  </a:solidFill>
                </a:rPr>
                <a:t> </a:t>
              </a:r>
              <a:r>
                <a:rPr lang="ru-RU" sz="1100" dirty="0" smtClean="0">
                  <a:solidFill>
                    <a:schemeClr val="tx1"/>
                  </a:solidFill>
                </a:rPr>
                <a:t>   </a:t>
              </a:r>
              <a:r>
                <a:rPr kumimoji="0" lang="ru-RU" sz="1100" u="none" strike="noStrike" kern="1200" cap="none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по заработной плате </a:t>
              </a:r>
              <a:endParaRPr kumimoji="0" lang="ru-RU" sz="1100" u="none" strike="noStrike" kern="1200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Текст 3"/>
            <p:cNvSpPr txBox="1">
              <a:spLocks/>
            </p:cNvSpPr>
            <p:nvPr/>
          </p:nvSpPr>
          <p:spPr>
            <a:xfrm>
              <a:off x="-153376" y="3090071"/>
              <a:ext cx="2293190" cy="734924"/>
            </a:xfrm>
            <a:prstGeom prst="rect">
              <a:avLst/>
            </a:prstGeom>
          </p:spPr>
          <p:txBody>
            <a:bodyPr anchor="t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rgbClr val="33428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4800" b="1" i="0" u="none" strike="noStrike" kern="1200" cap="none" normalizeH="0" baseline="0" noProof="0" dirty="0" smtClean="0">
                  <a:ln>
                    <a:noFill/>
                  </a:ln>
                  <a:solidFill>
                    <a:srgbClr val="E3002A"/>
                  </a:solidFill>
                  <a:effectLst/>
                  <a:uLnTx/>
                  <a:uFillTx/>
                </a:rPr>
                <a:t>    </a:t>
              </a:r>
              <a:r>
                <a:rPr lang="ru-RU" sz="3200" b="1" dirty="0" smtClean="0">
                  <a:solidFill>
                    <a:srgbClr val="363194"/>
                  </a:solidFill>
                  <a:latin typeface="Arial" panose="020B0604020202020204"/>
                </a:rPr>
                <a:t>66</a:t>
              </a:r>
              <a:endParaRPr kumimoji="0" lang="ru-RU" sz="3200" b="1" i="0" u="none" strike="noStrike" kern="1200" cap="none" normalizeH="0" baseline="0" noProof="0" dirty="0">
                <a:ln>
                  <a:noFill/>
                </a:ln>
                <a:solidFill>
                  <a:srgbClr val="363194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28" name="Прямокутник 4"/>
            <p:cNvSpPr/>
            <p:nvPr/>
          </p:nvSpPr>
          <p:spPr>
            <a:xfrm>
              <a:off x="1064087" y="3533091"/>
              <a:ext cx="103543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normalizeH="0" baseline="0" noProof="0" dirty="0" smtClean="0">
                  <a:ln>
                    <a:noFill/>
                  </a:ln>
                  <a:solidFill>
                    <a:srgbClr val="363194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человек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615711" y="4689747"/>
              <a:ext cx="88036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normalizeH="0" baseline="0" noProof="0" dirty="0" smtClean="0">
                  <a:ln>
                    <a:noFill/>
                  </a:ln>
                  <a:solidFill>
                    <a:srgbClr val="363194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тыс. руб.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0E0F81D-7347-0295-B69A-CAB39BBE5E44}"/>
              </a:ext>
            </a:extLst>
          </p:cNvPr>
          <p:cNvSpPr txBox="1"/>
          <p:nvPr/>
        </p:nvSpPr>
        <p:spPr>
          <a:xfrm>
            <a:off x="4206907" y="1263352"/>
            <a:ext cx="5667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 kern="0" dirty="0" smtClean="0">
                <a:solidFill>
                  <a:srgbClr val="282A2E"/>
                </a:solidFill>
                <a:latin typeface="+mj-lt"/>
                <a:cs typeface="Arial" pitchFamily="34" charset="0"/>
              </a:rPr>
              <a:t>На первое число соответствующего месяца</a:t>
            </a:r>
            <a:endParaRPr lang="ru-RU" sz="1200" kern="0" dirty="0">
              <a:solidFill>
                <a:srgbClr val="282A2E"/>
              </a:solidFill>
              <a:latin typeface="+mj-lt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c="http://schemas.openxmlformats.org/drawingml/2006/chart" xmlns:cdr="http://schemas.openxmlformats.org/drawingml/2006/chartDrawing" xmlns="" xmlns:a16="http://schemas.microsoft.com/office/drawing/2014/main" xmlns:lc="http://schemas.openxmlformats.org/drawingml/2006/lockedCanvas" id="{8F5744BD-AB93-D835-5807-41014B8E22FD}"/>
              </a:ext>
            </a:extLst>
          </p:cNvPr>
          <p:cNvSpPr/>
          <p:nvPr/>
        </p:nvSpPr>
        <p:spPr>
          <a:xfrm>
            <a:off x="5312496" y="5513007"/>
            <a:ext cx="176399" cy="17636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9" name="object 29">
            <a:extLst>
              <a:ext uri="{FF2B5EF4-FFF2-40B4-BE49-F238E27FC236}">
                <a16:creationId xmlns:c="http://schemas.openxmlformats.org/drawingml/2006/chart" xmlns:cdr="http://schemas.openxmlformats.org/drawingml/2006/chartDrawing" xmlns:a16="http://schemas.microsoft.com/office/drawing/2014/main" xmlns="" xmlns:lc="http://schemas.openxmlformats.org/drawingml/2006/lockedCanvas" id="{F637AA2C-961B-F0B7-BE7B-31DA47D3E6E6}"/>
              </a:ext>
            </a:extLst>
          </p:cNvPr>
          <p:cNvSpPr txBox="1"/>
          <p:nvPr/>
        </p:nvSpPr>
        <p:spPr>
          <a:xfrm>
            <a:off x="5636647" y="5517856"/>
            <a:ext cx="1242856" cy="1666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2024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c="http://schemas.openxmlformats.org/drawingml/2006/chart" xmlns:cdr="http://schemas.openxmlformats.org/drawingml/2006/chartDrawing" xmlns="" xmlns:a16="http://schemas.microsoft.com/office/drawing/2014/main" xmlns:lc="http://schemas.openxmlformats.org/drawingml/2006/lockedCanvas" id="{2B88FAEB-2A75-90EA-7DC7-9091531A82E2}"/>
              </a:ext>
            </a:extLst>
          </p:cNvPr>
          <p:cNvSpPr/>
          <p:nvPr/>
        </p:nvSpPr>
        <p:spPr>
          <a:xfrm>
            <a:off x="4248948" y="5513007"/>
            <a:ext cx="176399" cy="176365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1" name="object 29">
            <a:extLst>
              <a:ext uri="{FF2B5EF4-FFF2-40B4-BE49-F238E27FC236}">
                <a16:creationId xmlns:c="http://schemas.openxmlformats.org/drawingml/2006/chart" xmlns:cdr="http://schemas.openxmlformats.org/drawingml/2006/chartDrawing" xmlns:a16="http://schemas.microsoft.com/office/drawing/2014/main" xmlns="" xmlns:lc="http://schemas.openxmlformats.org/drawingml/2006/lockedCanvas" id="{F637AA2C-961B-F0B7-BE7B-31DA47D3E6E6}"/>
              </a:ext>
            </a:extLst>
          </p:cNvPr>
          <p:cNvSpPr txBox="1"/>
          <p:nvPr/>
        </p:nvSpPr>
        <p:spPr>
          <a:xfrm>
            <a:off x="4554555" y="5517856"/>
            <a:ext cx="1242856" cy="1666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2023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33" name="Текст 3"/>
          <p:cNvSpPr txBox="1">
            <a:spLocks/>
          </p:cNvSpPr>
          <p:nvPr/>
        </p:nvSpPr>
        <p:spPr>
          <a:xfrm>
            <a:off x="607420" y="6124419"/>
            <a:ext cx="7040417" cy="299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900" baseline="30000" dirty="0" smtClean="0">
                <a:solidFill>
                  <a:srgbClr val="838383"/>
                </a:solidFill>
              </a:rPr>
              <a:t>*</a:t>
            </a:r>
            <a:r>
              <a:rPr lang="ru-RU" sz="900" dirty="0" smtClean="0">
                <a:solidFill>
                  <a:srgbClr val="838383"/>
                </a:solidFill>
              </a:rPr>
              <a:t>Данные приведены по организациям без субъектов малого предпринимательства, по обследуемым видам деятельности.</a:t>
            </a:r>
            <a:endParaRPr lang="ru-RU" sz="900" dirty="0">
              <a:solidFill>
                <a:srgbClr val="838383"/>
              </a:solidFill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844843" y="5469740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lc="http://schemas.openxmlformats.org/drawingml/2006/lockedCanvas"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62566" y="5493723"/>
            <a:ext cx="190800" cy="190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3998</TotalTime>
  <Words>718</Words>
  <Application>Microsoft Office PowerPoint</Application>
  <PresentationFormat>Широкоэкранный</PresentationFormat>
  <Paragraphs>219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ОПЕРАТИВНЫЕ ПОКАЗАТЕЛИ  ПО СТАТИСТИКЕ ТРУДА  </vt:lpstr>
      <vt:lpstr>Презентация PowerPoint</vt:lpstr>
      <vt:lpstr>СРЕДНЕМЕСЯЧНАЯ ЗАРАБОТНАЯ ПЛАТА* </vt:lpstr>
      <vt:lpstr>ОТКЛОНЕНИЕ СРЕДНЕМЕСЯЧНОЙ ЗАРАБОТНОЙ ПЛАТЫ  ОТ СРЕДНЕРЕСПУБЛИКАНСКОГО УРОВНЯ* </vt:lpstr>
      <vt:lpstr>ТЕМПЫ НОМИНАЛЬНОЙ, РЕАЛЬНОЙ ЗАРАБОТНОЙ ПЛАТЫ И ИНДЕКСА ПОТРЕБИТЕЛЬСКИХ ЦЕН*</vt:lpstr>
      <vt:lpstr>ТЕМПЫ НОМИНАЛЬНОЙ, РЕАЛЬНОЙ ЗАРАБОТНОЙ ПЛАТЫ И ИНДЕКСА ПОТРЕБИТЕЛЬСКИХ ЦЕН*</vt:lpstr>
      <vt:lpstr>СРЕДНЕМЕСЯЧНАЯ ЗАРАБОТНАЯ ПЛАТА ПО МУНИЦИПАЛЬНЫМ ОБРАЗОВАНИЯМ* </vt:lpstr>
      <vt:lpstr>ПРОСРОЧЕННАЯ ЗАДОЛЖЕННОСТЬ ПО ЗАРАБОТНОЙ ПЛАТЕ*</vt:lpstr>
      <vt:lpstr>ДИНАМИКА СУММЫ ПРОСРОЧЕННОЙ ЗАДОЛЖЕННОСТИ  ПО ЗАРАБОТНОЙ ПЛАТЕ*</vt:lpstr>
      <vt:lpstr>СРЕДНЕСПИСОЧНАЯ ЧИСЛЕННОСТЬ РАБОТНИКОВ*  </vt:lpstr>
      <vt:lpstr>ЧИСЛО ЗАМЕЩЕННЫХ РАБОЧИХ МЕСТ*</vt:lpstr>
      <vt:lpstr>ЧИСЛО ЗАМЕЩЕННЫХ РАБОЧИХ МЕСТ ПО МУНИЦИПАЛЬНЫМ ОБРАЗОВАНИЯМ*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Оперативные показатели по статистике труда</dc:title>
  <dc:creator>Токарева Екатерина Дмитриевна</dc:creator>
  <cp:lastModifiedBy>Шищенко Андрей Сергеевич</cp:lastModifiedBy>
  <cp:revision>631</cp:revision>
  <cp:lastPrinted>2024-02-20T15:04:47Z</cp:lastPrinted>
  <dcterms:created xsi:type="dcterms:W3CDTF">2023-12-06T11:24:07Z</dcterms:created>
  <dcterms:modified xsi:type="dcterms:W3CDTF">2024-03-27T13:03:28Z</dcterms:modified>
</cp:coreProperties>
</file>